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7"/>
  </p:notesMasterIdLst>
  <p:handoutMasterIdLst>
    <p:handoutMasterId r:id="rId68"/>
  </p:handoutMasterIdLst>
  <p:sldIdLst>
    <p:sldId id="301" r:id="rId2"/>
    <p:sldId id="302" r:id="rId3"/>
    <p:sldId id="303" r:id="rId4"/>
    <p:sldId id="304" r:id="rId5"/>
    <p:sldId id="378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325" r:id="rId27"/>
    <p:sldId id="326" r:id="rId28"/>
    <p:sldId id="327" r:id="rId29"/>
    <p:sldId id="328" r:id="rId30"/>
    <p:sldId id="329" r:id="rId31"/>
    <p:sldId id="330" r:id="rId32"/>
    <p:sldId id="374" r:id="rId33"/>
    <p:sldId id="376" r:id="rId34"/>
    <p:sldId id="377" r:id="rId35"/>
    <p:sldId id="375" r:id="rId36"/>
    <p:sldId id="331" r:id="rId37"/>
    <p:sldId id="332" r:id="rId38"/>
    <p:sldId id="333" r:id="rId39"/>
    <p:sldId id="334" r:id="rId40"/>
    <p:sldId id="335" r:id="rId41"/>
    <p:sldId id="336" r:id="rId42"/>
    <p:sldId id="337" r:id="rId43"/>
    <p:sldId id="338" r:id="rId44"/>
    <p:sldId id="339" r:id="rId45"/>
    <p:sldId id="340" r:id="rId46"/>
    <p:sldId id="341" r:id="rId47"/>
    <p:sldId id="342" r:id="rId48"/>
    <p:sldId id="343" r:id="rId49"/>
    <p:sldId id="344" r:id="rId50"/>
    <p:sldId id="345" r:id="rId51"/>
    <p:sldId id="346" r:id="rId52"/>
    <p:sldId id="347" r:id="rId53"/>
    <p:sldId id="348" r:id="rId54"/>
    <p:sldId id="349" r:id="rId55"/>
    <p:sldId id="350" r:id="rId56"/>
    <p:sldId id="351" r:id="rId57"/>
    <p:sldId id="352" r:id="rId58"/>
    <p:sldId id="353" r:id="rId59"/>
    <p:sldId id="354" r:id="rId60"/>
    <p:sldId id="355" r:id="rId61"/>
    <p:sldId id="356" r:id="rId62"/>
    <p:sldId id="357" r:id="rId63"/>
    <p:sldId id="358" r:id="rId64"/>
    <p:sldId id="359" r:id="rId65"/>
    <p:sldId id="373" r:id="rId66"/>
  </p:sldIdLst>
  <p:sldSz cx="9144000" cy="6858000" type="screen4x3"/>
  <p:notesSz cx="6881813" cy="9296400"/>
  <p:custDataLst>
    <p:tags r:id="rId6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BCC00"/>
    <a:srgbClr val="9ED000"/>
    <a:srgbClr val="F4FCD8"/>
    <a:srgbClr val="E8FFC8"/>
    <a:srgbClr val="FAF7C8"/>
    <a:srgbClr val="FAF8C8"/>
    <a:srgbClr val="F5FFC2"/>
    <a:srgbClr val="EBFFD2"/>
    <a:srgbClr val="EBFF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93" autoAdjust="0"/>
    <p:restoredTop sz="94421" autoAdjust="0"/>
  </p:normalViewPr>
  <p:slideViewPr>
    <p:cSldViewPr>
      <p:cViewPr varScale="1">
        <p:scale>
          <a:sx n="112" d="100"/>
          <a:sy n="112" d="100"/>
        </p:scale>
        <p:origin x="-864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778" y="-96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3/27/2015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3/27/2015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15E3D7-388B-42CA-ACCD-85B4616B58A3}" type="slidenum">
              <a:rPr lang="en-US"/>
              <a:pPr/>
              <a:t>5</a:t>
            </a:fld>
            <a:r>
              <a:rPr lang="en-US" dirty="0"/>
              <a:t>##</a:t>
            </a:r>
          </a:p>
        </p:txBody>
      </p:sp>
      <p:sp>
        <p:nvSpPr>
          <p:cNvPr id="478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8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075661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10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EEA578-17BD-4465-B0BA-10AE59C7EC2E}" type="slidenum">
              <a:rPr lang="en-US"/>
              <a:pPr/>
              <a:t>36</a:t>
            </a:fld>
            <a:r>
              <a:rPr lang="en-US" dirty="0"/>
              <a:t>##</a:t>
            </a:r>
          </a:p>
        </p:txBody>
      </p:sp>
      <p:sp>
        <p:nvSpPr>
          <p:cNvPr id="465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01375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830A27-D02A-40CA-809E-AC61EE934F3E}" type="slidenum">
              <a:rPr lang="en-US"/>
              <a:pPr/>
              <a:t>39</a:t>
            </a:fld>
            <a:r>
              <a:rPr lang="en-US" dirty="0"/>
              <a:t>##</a:t>
            </a:r>
          </a:p>
        </p:txBody>
      </p:sp>
      <p:sp>
        <p:nvSpPr>
          <p:cNvPr id="468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8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570053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51A438-EB3B-4944-9695-972E1DFC4FE6}" type="slidenum">
              <a:rPr lang="en-US"/>
              <a:pPr/>
              <a:t>42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16721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D93346-BBAD-42F8-8685-A539306AC997}" type="slidenum">
              <a:rPr lang="en-US"/>
              <a:pPr/>
              <a:t>48</a:t>
            </a:fld>
            <a:r>
              <a:rPr lang="en-US" dirty="0"/>
              <a:t>##</a:t>
            </a:r>
          </a:p>
        </p:txBody>
      </p:sp>
      <p:sp>
        <p:nvSpPr>
          <p:cNvPr id="524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8500"/>
            <a:ext cx="4646613" cy="3484563"/>
          </a:xfrm>
          <a:ln/>
        </p:spPr>
      </p:sp>
      <p:sp>
        <p:nvSpPr>
          <p:cNvPr id="524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105116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DD0801-F694-4D57-BE37-ED191ADD23C7}" type="slidenum">
              <a:rPr lang="en-US"/>
              <a:pPr/>
              <a:t>49</a:t>
            </a:fld>
            <a:r>
              <a:rPr lang="en-US" dirty="0"/>
              <a:t>##</a:t>
            </a:r>
          </a:p>
        </p:txBody>
      </p:sp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26627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09AB75-347D-461E-BF13-2253F848F60D}" type="slidenum">
              <a:rPr lang="en-US"/>
              <a:pPr/>
              <a:t>50</a:t>
            </a:fld>
            <a:r>
              <a:rPr lang="en-US" dirty="0"/>
              <a:t>##</a:t>
            </a:r>
          </a:p>
        </p:txBody>
      </p:sp>
      <p:sp>
        <p:nvSpPr>
          <p:cNvPr id="48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077844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9B03DD-A318-422E-B36B-24FACAAC1563}" type="slidenum">
              <a:rPr lang="en-US"/>
              <a:pPr/>
              <a:t>51</a:t>
            </a:fld>
            <a:r>
              <a:rPr lang="en-US" dirty="0"/>
              <a:t>##</a:t>
            </a:r>
          </a:p>
        </p:txBody>
      </p:sp>
      <p:sp>
        <p:nvSpPr>
          <p:cNvPr id="486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6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844125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8E848E-D8EB-4786-A693-0CC706C068F9}" type="slidenum">
              <a:rPr lang="en-US"/>
              <a:pPr/>
              <a:t>55</a:t>
            </a:fld>
            <a:r>
              <a:rPr lang="en-US" dirty="0"/>
              <a:t>##</a:t>
            </a:r>
          </a:p>
        </p:txBody>
      </p:sp>
      <p:sp>
        <p:nvSpPr>
          <p:cNvPr id="532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8500"/>
            <a:ext cx="4646613" cy="3484563"/>
          </a:xfrm>
          <a:ln/>
        </p:spPr>
      </p:sp>
      <p:sp>
        <p:nvSpPr>
          <p:cNvPr id="532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368530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E558BA-3232-4E7B-BCA7-E32CA9FB7BCE}" type="slidenum">
              <a:rPr lang="en-US"/>
              <a:pPr/>
              <a:t>57</a:t>
            </a:fld>
            <a:r>
              <a:rPr lang="en-US" dirty="0"/>
              <a:t>##</a:t>
            </a:r>
          </a:p>
        </p:txBody>
      </p:sp>
      <p:sp>
        <p:nvSpPr>
          <p:cNvPr id="526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8500"/>
            <a:ext cx="4646613" cy="3484563"/>
          </a:xfrm>
          <a:ln/>
        </p:spPr>
      </p:sp>
      <p:sp>
        <p:nvSpPr>
          <p:cNvPr id="526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64626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6514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0F51EF-462A-4ACA-B3A0-8F564F489D97}" type="slidenum">
              <a:rPr lang="en-US"/>
              <a:pPr/>
              <a:t>58</a:t>
            </a:fld>
            <a:r>
              <a:rPr lang="en-US" dirty="0"/>
              <a:t>##</a:t>
            </a:r>
          </a:p>
        </p:txBody>
      </p:sp>
      <p:sp>
        <p:nvSpPr>
          <p:cNvPr id="503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679530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8D37AD-7A62-492F-9494-75F2B905FA5D}" type="slidenum">
              <a:rPr lang="en-US"/>
              <a:pPr/>
              <a:t>59</a:t>
            </a:fld>
            <a:r>
              <a:rPr lang="en-US" dirty="0"/>
              <a:t>##</a:t>
            </a:r>
          </a:p>
        </p:txBody>
      </p:sp>
      <p:sp>
        <p:nvSpPr>
          <p:cNvPr id="491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9188" y="700088"/>
            <a:ext cx="4643437" cy="3481387"/>
          </a:xfrm>
          <a:ln/>
        </p:spPr>
      </p:sp>
      <p:sp>
        <p:nvSpPr>
          <p:cNvPr id="491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65" y="4415321"/>
            <a:ext cx="5047484" cy="4181722"/>
          </a:xfr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388952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EB566C-65B0-4242-B12C-38E42A61CB72}" type="slidenum">
              <a:rPr lang="en-US"/>
              <a:pPr/>
              <a:t>60</a:t>
            </a:fld>
            <a:r>
              <a:rPr lang="en-US" dirty="0"/>
              <a:t>##</a:t>
            </a:r>
          </a:p>
        </p:txBody>
      </p:sp>
      <p:sp>
        <p:nvSpPr>
          <p:cNvPr id="534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9188" y="700088"/>
            <a:ext cx="4643437" cy="3481387"/>
          </a:xfrm>
          <a:ln/>
        </p:spPr>
      </p:sp>
      <p:sp>
        <p:nvSpPr>
          <p:cNvPr id="534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65" y="4415321"/>
            <a:ext cx="5047484" cy="4181722"/>
          </a:xfr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770301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4F96F3-589E-4A97-BFB7-E621058021F7}" type="slidenum">
              <a:rPr lang="en-US"/>
              <a:pPr/>
              <a:t>61</a:t>
            </a:fld>
            <a:r>
              <a:rPr lang="en-US" dirty="0"/>
              <a:t>##</a:t>
            </a:r>
          </a:p>
        </p:txBody>
      </p:sp>
      <p:sp>
        <p:nvSpPr>
          <p:cNvPr id="495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9188" y="700088"/>
            <a:ext cx="4643437" cy="3481387"/>
          </a:xfrm>
          <a:ln/>
        </p:spPr>
      </p:sp>
      <p:sp>
        <p:nvSpPr>
          <p:cNvPr id="495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65" y="4415321"/>
            <a:ext cx="5047484" cy="4181722"/>
          </a:xfr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361443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057593-DCDA-454C-B6D3-F8C052E3CFFD}" type="slidenum">
              <a:rPr lang="en-US"/>
              <a:pPr/>
              <a:t>62</a:t>
            </a:fld>
            <a:r>
              <a:rPr lang="en-US" dirty="0"/>
              <a:t>##</a:t>
            </a:r>
          </a:p>
        </p:txBody>
      </p:sp>
      <p:sp>
        <p:nvSpPr>
          <p:cNvPr id="536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8500"/>
            <a:ext cx="4646613" cy="3484563"/>
          </a:xfrm>
          <a:ln/>
        </p:spPr>
      </p:sp>
      <p:sp>
        <p:nvSpPr>
          <p:cNvPr id="536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776366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855979-81E2-4608-BCFA-85C8CAAE2DA8}" type="slidenum">
              <a:rPr lang="en-US"/>
              <a:pPr/>
              <a:t>63</a:t>
            </a:fld>
            <a:r>
              <a:rPr lang="en-US" dirty="0"/>
              <a:t>##</a:t>
            </a:r>
          </a:p>
        </p:txBody>
      </p:sp>
      <p:sp>
        <p:nvSpPr>
          <p:cNvPr id="501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9188" y="700088"/>
            <a:ext cx="4643437" cy="3481387"/>
          </a:xfrm>
          <a:ln/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65" y="4415321"/>
            <a:ext cx="5047484" cy="4181722"/>
          </a:xfr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143296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57712C-29FF-400E-952B-194A29DEF58D}" type="slidenum">
              <a:rPr lang="en-US"/>
              <a:pPr/>
              <a:t>64</a:t>
            </a:fld>
            <a:r>
              <a:rPr lang="en-US" dirty="0"/>
              <a:t>##</a:t>
            </a:r>
          </a:p>
        </p:txBody>
      </p:sp>
      <p:sp>
        <p:nvSpPr>
          <p:cNvPr id="528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8500"/>
            <a:ext cx="4646613" cy="3484563"/>
          </a:xfrm>
          <a:ln/>
        </p:spPr>
      </p:sp>
      <p:sp>
        <p:nvSpPr>
          <p:cNvPr id="528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94949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424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304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660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811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208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72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770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68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6526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28800"/>
            <a:ext cx="81534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9523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704" r:id="rId3"/>
    <p:sldLayoutId id="2147483689" r:id="rId4"/>
    <p:sldLayoutId id="2147483703" r:id="rId5"/>
    <p:sldLayoutId id="2147483708" r:id="rId6"/>
    <p:sldLayoutId id="2147483709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0" fontAlgn="base" hangingPunct="0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0" fontAlgn="base" hangingPunct="0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0" fontAlgn="base" hangingPunct="0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0" fontAlgn="base" hangingPunct="0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hyperlink" Target="http://academy.telerik.com/" TargetMode="External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://academy.telerik.com/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898" y="1524000"/>
            <a:ext cx="8229600" cy="1295400"/>
          </a:xfrm>
          <a:effectLst>
            <a:reflection blurRad="6350" stA="52000" endA="300" endPos="35000" dir="5400000" sy="-100000" algn="bl" rotWithShape="0"/>
          </a:effectLst>
        </p:spPr>
        <p:txBody>
          <a:bodyPr/>
          <a:lstStyle/>
          <a:p>
            <a:r>
              <a:rPr lang="en-US" dirty="0" smtClean="0"/>
              <a:t>Common Type 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902" y="3007520"/>
            <a:ext cx="8382000" cy="80248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.NET Types Hierarchy, Cloning, Comparing,</a:t>
            </a:r>
            <a:b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Value and Reference Types, Parameters Passing</a:t>
            </a:r>
            <a:endParaRPr lang="en-US" dirty="0"/>
          </a:p>
        </p:txBody>
      </p:sp>
      <p:pic>
        <p:nvPicPr>
          <p:cNvPr id="52226" name="Picture 2" descr="http://www.countwordula.com/pix/strange_attractors-0086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504267"/>
            <a:ext cx="3429000" cy="1905000"/>
          </a:xfrm>
          <a:prstGeom prst="roundRect">
            <a:avLst>
              <a:gd name="adj" fmla="val 12195"/>
            </a:avLst>
          </a:prstGeom>
          <a:ln w="57150">
            <a:noFill/>
          </a:ln>
          <a:effectLst>
            <a:glow rad="63500">
              <a:schemeClr val="accent3">
                <a:satMod val="175000"/>
                <a:alpha val="25000"/>
              </a:schemeClr>
            </a:glow>
            <a:softEdge rad="38100"/>
          </a:effectLst>
        </p:spPr>
      </p:pic>
      <p:sp>
        <p:nvSpPr>
          <p:cNvPr id="9" name="TextBox 8"/>
          <p:cNvSpPr txBox="1"/>
          <p:nvPr/>
        </p:nvSpPr>
        <p:spPr>
          <a:xfrm rot="21342071">
            <a:off x="5238335" y="5906841"/>
            <a:ext cx="3186189" cy="423034"/>
          </a:xfrm>
          <a:prstGeom prst="rect">
            <a:avLst/>
          </a:prstGeom>
          <a:noFill/>
        </p:spPr>
        <p:txBody>
          <a:bodyPr wrap="none" rtlCol="0">
            <a:prstTxWarp prst="textChevronInverted">
              <a:avLst/>
            </a:prstTxWarp>
            <a:spAutoFit/>
          </a:bodyPr>
          <a:lstStyle/>
          <a:p>
            <a:r>
              <a:rPr lang="en-US" sz="2400" b="1" dirty="0" smtClean="0">
                <a:ln w="1016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Common Type System</a:t>
            </a:r>
            <a:endParaRPr lang="en-US" sz="2400" b="1" dirty="0">
              <a:ln w="10160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04" y="946478"/>
            <a:ext cx="1539195" cy="1209424"/>
          </a:xfrm>
          <a:prstGeom prst="rect">
            <a:avLst/>
          </a:prstGeom>
          <a:effectLst>
            <a:glow rad="38100">
              <a:schemeClr val="accent6">
                <a:lumMod val="40000"/>
                <a:lumOff val="60000"/>
                <a:alpha val="40000"/>
              </a:schemeClr>
            </a:glow>
            <a:outerShdw blurRad="63500" sx="102000" sy="102000" algn="ctr" rotWithShape="0">
              <a:prstClr val="black"/>
            </a:outerShdw>
          </a:effectLst>
          <a:scene3d>
            <a:camera prst="perspectiveHeroicExtremeRightFacing">
              <a:rot lat="487347" lon="19532356" rev="120000"/>
            </a:camera>
            <a:lightRig rig="threePt" dir="t"/>
          </a:scene3d>
        </p:spPr>
      </p:pic>
      <p:pic>
        <p:nvPicPr>
          <p:cNvPr id="1026" name="Picture 2" descr="http://vector.us/files/images/1/5/159502/block_diagram_visio_hierarchy_clip_art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249" y="464924"/>
            <a:ext cx="1627490" cy="1256039"/>
          </a:xfrm>
          <a:prstGeom prst="roundRect">
            <a:avLst>
              <a:gd name="adj" fmla="val 5959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1-news.softpedia-static.com/images/news2/Download-Microsoft-NET-Framework-4-5-Final-2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29" r="-3248"/>
          <a:stretch/>
        </p:blipFill>
        <p:spPr bwMode="auto">
          <a:xfrm>
            <a:off x="2416098" y="464923"/>
            <a:ext cx="4154589" cy="1256039"/>
          </a:xfrm>
          <a:prstGeom prst="roundRect">
            <a:avLst>
              <a:gd name="adj" fmla="val 5959"/>
            </a:avLst>
          </a:prstGeom>
          <a:solidFill>
            <a:srgbClr val="FFFFFF"/>
          </a:solidFill>
          <a:effectLst>
            <a:softEdge rad="31750"/>
          </a:effectLst>
        </p:spPr>
      </p:pic>
      <p:pic>
        <p:nvPicPr>
          <p:cNvPr id="1032" name="Picture 8" descr="http://images2.wikia.nocookie.net/__cb20120204043720/battlefordreamisland/images/c/c0/Bubble_Icon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469" y="4760498"/>
            <a:ext cx="1188682" cy="113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http://images2.wikia.nocookie.net/__cb20120204043720/battlefordreamisland/images/c/c0/Bubble_Icon.png"/>
          <p:cNvPicPr>
            <a:picLocks noChangeAspect="1" noChangeArrowheads="1"/>
          </p:cNvPicPr>
          <p:nvPr/>
        </p:nvPicPr>
        <p:blipFill>
          <a:blip r:embed="rId7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147" y="4984074"/>
            <a:ext cx="899141" cy="86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http://images2.wikia.nocookie.net/__cb20120204043720/battlefordreamisland/images/c/c0/Bubble_Icon.png"/>
          <p:cNvPicPr>
            <a:picLocks noChangeAspect="1" noChangeArrowheads="1"/>
          </p:cNvPicPr>
          <p:nvPr/>
        </p:nvPicPr>
        <p:blipFill>
          <a:blip r:embed="rId8" cstate="screen">
            <a:duotone>
              <a:prstClr val="black"/>
              <a:schemeClr val="accent3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925" y="4613102"/>
            <a:ext cx="1070910" cy="102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http://images2.wikia.nocookie.net/__cb20120204043720/battlefordreamisland/images/c/c0/Bubble_Icon.png"/>
          <p:cNvPicPr>
            <a:picLocks noChangeAspect="1" noChangeArrowheads="1"/>
          </p:cNvPicPr>
          <p:nvPr/>
        </p:nvPicPr>
        <p:blipFill>
          <a:blip r:embed="rId9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358" y="5016779"/>
            <a:ext cx="742547" cy="71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://images2.wikia.nocookie.net/__cb20120204043720/battlefordreamisland/images/c/c0/Bubble_Icon.png"/>
          <p:cNvPicPr>
            <a:picLocks noChangeAspect="1" noChangeArrowheads="1"/>
          </p:cNvPicPr>
          <p:nvPr/>
        </p:nvPicPr>
        <p:blipFill>
          <a:blip r:embed="rId10" cstate="screen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525" y="4591644"/>
            <a:ext cx="605711" cy="58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Placeholder 6"/>
          <p:cNvSpPr>
            <a:spLocks noGrp="1"/>
          </p:cNvSpPr>
          <p:nvPr/>
        </p:nvSpPr>
        <p:spPr>
          <a:xfrm>
            <a:off x="429086" y="5726668"/>
            <a:ext cx="3990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Telerik Software Academy</a:t>
            </a:r>
          </a:p>
        </p:txBody>
      </p:sp>
      <p:sp>
        <p:nvSpPr>
          <p:cNvPr id="16" name="Text Placeholder 7"/>
          <p:cNvSpPr>
            <a:spLocks noGrp="1"/>
          </p:cNvSpPr>
          <p:nvPr/>
        </p:nvSpPr>
        <p:spPr>
          <a:xfrm>
            <a:off x="429087" y="6031468"/>
            <a:ext cx="399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11"/>
              </a:rPr>
              <a:t>http://academy.telerik.com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/>
        </p:nvSpPr>
        <p:spPr>
          <a:xfrm>
            <a:off x="429087" y="5352025"/>
            <a:ext cx="4371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400" b="1" kern="12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Object-Oriented Programming</a:t>
            </a:r>
            <a:endParaRPr lang="en-US" dirty="0"/>
          </a:p>
        </p:txBody>
      </p:sp>
      <p:pic>
        <p:nvPicPr>
          <p:cNvPr id="22" name="Picture 4" descr="gnome,mime,text,csharp,file,document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46022">
            <a:off x="2559266" y="3952524"/>
            <a:ext cx="1127826" cy="112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2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524000"/>
            <a:ext cx="8229600" cy="1752600"/>
          </a:xfrm>
        </p:spPr>
        <p:txBody>
          <a:bodyPr/>
          <a:lstStyle/>
          <a:p>
            <a:r>
              <a:rPr lang="en-US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Overriding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Virtual Methods in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System.Object</a:t>
            </a:r>
            <a:endParaRPr lang="en-US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4519" name="Picture 7" descr="C:\Users\Peter\Pictures\Kartinki Telerik\Untitled.jpg"/>
          <p:cNvPicPr>
            <a:picLocks noChangeAspect="1" noChangeArrowheads="1"/>
          </p:cNvPicPr>
          <p:nvPr/>
        </p:nvPicPr>
        <p:blipFill>
          <a:blip r:embed="rId2" cstate="screen">
            <a:lum contras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581400"/>
            <a:ext cx="3735388" cy="23747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127000"/>
          </a:effectLst>
        </p:spPr>
      </p:pic>
      <p:pic>
        <p:nvPicPr>
          <p:cNvPr id="4" name="Picture 2" descr="http://cdn1.iconfinder.com/data/icons/IS_programmers_icon_pack_vol2/512/object.png"/>
          <p:cNvPicPr>
            <a:picLocks noChangeAspect="1" noChangeArrowheads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319">
            <a:off x="4989718" y="3670640"/>
            <a:ext cx="2362200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23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838200"/>
          </a:xfrm>
        </p:spPr>
        <p:txBody>
          <a:bodyPr/>
          <a:lstStyle/>
          <a:p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Overriding System.Object's Virtual Methods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47800"/>
            <a:ext cx="8763000" cy="5181600"/>
          </a:xfrm>
        </p:spPr>
        <p:txBody>
          <a:bodyPr/>
          <a:lstStyle/>
          <a:p>
            <a:r>
              <a:rPr lang="en-US" sz="3000" dirty="0" smtClean="0"/>
              <a:t>By default the operator</a:t>
            </a:r>
            <a:r>
              <a:rPr lang="bg-BG" sz="3000" dirty="0" smtClean="0"/>
              <a:t> </a:t>
            </a:r>
            <a:r>
              <a:rPr lang="bg-BG" sz="3000" dirty="0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==</a:t>
            </a:r>
            <a:r>
              <a:rPr lang="bg-BG" sz="3000" dirty="0" smtClean="0"/>
              <a:t> </a:t>
            </a:r>
            <a:r>
              <a:rPr lang="en-US" sz="3000" dirty="0" smtClean="0"/>
              <a:t>calls the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Reference</a:t>
            </a:r>
            <a:r>
              <a:rPr lang="en-US" sz="3000" noProof="1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Equals()</a:t>
            </a:r>
            <a:r>
              <a:rPr lang="en-US" sz="3000" dirty="0" smtClean="0"/>
              <a:t> method</a:t>
            </a:r>
          </a:p>
          <a:p>
            <a:pPr lvl="1"/>
            <a:r>
              <a:rPr lang="en-US" sz="2800" dirty="0" smtClean="0"/>
              <a:t>Compares the addresses for reference types</a:t>
            </a:r>
          </a:p>
          <a:p>
            <a:pPr lvl="1"/>
            <a:r>
              <a:rPr lang="en-US" sz="2800" dirty="0" smtClean="0"/>
              <a:t>Or the binary representation for value types</a:t>
            </a:r>
            <a:endParaRPr lang="bg-BG" sz="2800" dirty="0" smtClean="0"/>
          </a:p>
          <a:p>
            <a:r>
              <a:rPr lang="en-US" sz="3000" dirty="0" smtClean="0"/>
              <a:t>The methods </a:t>
            </a:r>
            <a:r>
              <a:rPr lang="en-US" sz="3000" dirty="0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Equals()</a:t>
            </a:r>
            <a:r>
              <a:rPr lang="en-US" sz="3000" dirty="0" smtClean="0"/>
              <a:t>, </a:t>
            </a:r>
            <a:r>
              <a:rPr lang="en-US" sz="3000" noProof="1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GetHashCode</a:t>
            </a:r>
            <a:r>
              <a:rPr lang="en-US" sz="3000" dirty="0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sz="3000" dirty="0" smtClean="0"/>
              <a:t> should be defined at the same time</a:t>
            </a:r>
          </a:p>
          <a:p>
            <a:pPr lvl="1"/>
            <a:r>
              <a:rPr lang="en-US" dirty="0" smtClean="0"/>
              <a:t>The same applies for the operators </a:t>
            </a:r>
            <a:r>
              <a:rPr lang="en-US" dirty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==</a:t>
            </a:r>
            <a:r>
              <a:rPr lang="en-US" dirty="0"/>
              <a:t> and </a:t>
            </a:r>
            <a:r>
              <a:rPr lang="en-US" dirty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!=</a:t>
            </a:r>
            <a:endParaRPr lang="en-US" dirty="0" smtClean="0"/>
          </a:p>
          <a:p>
            <a:pPr lvl="1"/>
            <a:r>
              <a:rPr lang="en-US" dirty="0" smtClean="0"/>
              <a:t>You can o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verride </a:t>
            </a:r>
            <a:r>
              <a:rPr lang="en-US" dirty="0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Equals</a:t>
            </a:r>
            <a:r>
              <a:rPr lang="bg-BG" dirty="0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dirty="0" smtClean="0"/>
              <a:t> and use its implementation for </a:t>
            </a:r>
            <a:r>
              <a:rPr lang="en-US" dirty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==</a:t>
            </a:r>
            <a:r>
              <a:rPr lang="en-US" dirty="0"/>
              <a:t> and </a:t>
            </a:r>
            <a:r>
              <a:rPr lang="en-US" dirty="0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!=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77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838200"/>
          </a:xfrm>
        </p:spPr>
        <p:txBody>
          <a:bodyPr/>
          <a:lstStyle/>
          <a:p>
            <a:r>
              <a:rPr lang="en-US" noProof="1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Overriding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System.Object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Methods 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–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7105" name="Rectangle 1"/>
          <p:cNvSpPr>
            <a:spLocks noChangeArrowheads="1"/>
          </p:cNvSpPr>
          <p:nvPr/>
        </p:nvSpPr>
        <p:spPr bwMode="auto">
          <a:xfrm>
            <a:off x="327025" y="1219200"/>
            <a:ext cx="8435976" cy="5410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Student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5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string Name { get; set;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 { get; set; }</a:t>
            </a: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override bool Equals(object param)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5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If the cast is invalid, the result will be null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Student student = param as Student;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Check if we have valid not null Student object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(student == null)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false;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Compare the reference type member fields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(! Object.Equals(this.Name, student.Name))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false;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Compare the value type member fields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(this.Age != student.Age)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false;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true;</a:t>
            </a:r>
          </a:p>
          <a:p>
            <a:pPr eaLnBrk="0" hangingPunct="0">
              <a:lnSpc>
                <a:spcPct val="5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algn="r" eaLnBrk="0" hangingPunct="0">
              <a:lnSpc>
                <a:spcPct val="5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i="1" noProof="1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example continues</a:t>
            </a:r>
            <a:endParaRPr lang="bg-BG" sz="2000" b="1" i="1" noProof="1" smtClean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48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noProof="1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Overriding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System.Object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Methods 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–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Example 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2466" name="Rectangle 2"/>
          <p:cNvSpPr>
            <a:spLocks noChangeArrowheads="1"/>
          </p:cNvSpPr>
          <p:nvPr/>
        </p:nvSpPr>
        <p:spPr bwMode="auto">
          <a:xfrm>
            <a:off x="407504" y="1524000"/>
            <a:ext cx="8283575" cy="4800600"/>
          </a:xfrm>
          <a:prstGeom prst="roundRect">
            <a:avLst>
              <a:gd name="adj" fmla="val 75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bool operator ==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(Student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tudent1,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         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tudent2)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return Student.Equals(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tudent1,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tudent2);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0" marR="0" lvl="0" indent="0" defTabSz="914400" eaLnBrk="0" latin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static bool operator !=(Student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tudent1,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			  S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tudent2)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return !(Student.Equals(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tudent1,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tudent2));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0" marR="0" lvl="0" indent="0" defTabSz="914400" eaLnBrk="0" latin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override int GetHashCode()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return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ame.GetHashCode()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^ Age.GetHashCode()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	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endParaRPr lang="bg-BG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42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0" y="2001359"/>
            <a:ext cx="5524500" cy="2326318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5000" noProof="1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Overriding </a:t>
            </a:r>
            <a:r>
              <a:rPr lang="en-US" sz="5000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Virtual Methods in </a:t>
            </a:r>
            <a:r>
              <a:rPr lang="en-US" sz="5000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System.Object</a:t>
            </a:r>
            <a:endParaRPr lang="en-US" sz="5000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2350" y="4648200"/>
            <a:ext cx="4724400" cy="533400"/>
          </a:xfrm>
        </p:spPr>
        <p:txBody>
          <a:bodyPr/>
          <a:lstStyle/>
          <a:p>
            <a:pPr lvl="1" algn="ctr">
              <a:buNone/>
            </a:pPr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001359"/>
            <a:ext cx="2400300" cy="3332641"/>
          </a:xfrm>
          <a:prstGeom prst="roundRect">
            <a:avLst>
              <a:gd name="adj" fmla="val 9245"/>
            </a:avLst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57517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More About System.Object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7630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dirty="0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System.Object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type has some other methods, which are inherited by all .NET types: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GetType()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Returns type's metadata as a </a:t>
            </a:r>
            <a:r>
              <a:rPr lang="en-US" noProof="1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System.Type</a:t>
            </a:r>
            <a:endParaRPr lang="en-US" noProof="1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100000"/>
              </a:lnSpc>
            </a:pPr>
            <a:r>
              <a:rPr lang="en-US" noProof="1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MemberwiseClone()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Copies the binary representation of the variable into a new variable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(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shallow clone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100000"/>
              </a:lnSpc>
            </a:pPr>
            <a:r>
              <a:rPr lang="en-US" noProof="1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ReferenceEquals()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Compares if two object have the same reference </a:t>
            </a: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59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371600"/>
            <a:ext cx="8229600" cy="6858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and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operators</a:t>
            </a:r>
            <a:endParaRPr lang="en-US" dirty="0"/>
          </a:p>
        </p:txBody>
      </p:sp>
      <p:pic>
        <p:nvPicPr>
          <p:cNvPr id="71682" name="Picture 2" descr="C:\Users\Peter\Pictures\Kartinki Telerik\Untitled4.jpg"/>
          <p:cNvPicPr>
            <a:picLocks noChangeAspect="1" noChangeArrowheads="1"/>
          </p:cNvPicPr>
          <p:nvPr/>
        </p:nvPicPr>
        <p:blipFill>
          <a:blip r:embed="rId2" cstate="screen">
            <a:grayscl/>
            <a:lum contras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992" y="2529780"/>
            <a:ext cx="4421808" cy="3566220"/>
          </a:xfrm>
          <a:prstGeom prst="roundRect">
            <a:avLst>
              <a:gd name="adj" fmla="val 7377"/>
            </a:avLst>
          </a:prstGeom>
          <a:noFill/>
          <a:effectLst>
            <a:softEdge rad="63500"/>
          </a:effectLst>
          <a:scene3d>
            <a:camera prst="orthographicFront"/>
            <a:lightRig rig="threePt" dir="t"/>
          </a:scene3d>
          <a:sp3d>
            <a:bevelT prst="angle"/>
          </a:sp3d>
        </p:spPr>
      </p:pic>
      <p:sp>
        <p:nvSpPr>
          <p:cNvPr id="4" name="TextBox 3"/>
          <p:cNvSpPr txBox="1"/>
          <p:nvPr/>
        </p:nvSpPr>
        <p:spPr>
          <a:xfrm rot="21175401">
            <a:off x="2992274" y="4001388"/>
            <a:ext cx="15376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ln w="254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sx="120000" sy="120000" algn="ctr" rotWithShape="0">
                    <a:prstClr val="black">
                      <a:alpha val="5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endParaRPr lang="en-US" sz="9600" b="1" dirty="0">
              <a:ln w="25400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sx="120000" sy="120000" algn="ctr" rotWithShape="0">
                  <a:prstClr val="black">
                    <a:alpha val="5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1037014">
            <a:off x="4770460" y="2912018"/>
            <a:ext cx="15376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ln w="254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sx="120000" sy="120000" algn="ctr" rotWithShape="0">
                    <a:prstClr val="black">
                      <a:alpha val="5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9600" b="1" dirty="0" smtClean="0">
                <a:ln w="254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sx="120000" sy="120000" algn="ctr" rotWithShape="0">
                    <a:prstClr val="black">
                      <a:alpha val="5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endParaRPr lang="en-US" sz="9600" b="1" dirty="0">
              <a:ln w="25400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sx="120000" sy="120000" algn="ctr" rotWithShape="0">
                  <a:prstClr val="black">
                    <a:alpha val="5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59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Type Operators in C#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763000" cy="58674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sz="2800" dirty="0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operator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Checks if an object an is instance of some type</a:t>
            </a:r>
          </a:p>
          <a:p>
            <a:pPr lvl="1"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Polymorphic operation</a:t>
            </a:r>
          </a:p>
          <a:p>
            <a:pPr lvl="2"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Int32</a:t>
            </a:r>
          </a:p>
          <a:p>
            <a:pPr lvl="2"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</a:p>
          <a:p>
            <a:pPr lvl="2"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IComparable&lt;int&gt;</a:t>
            </a:r>
          </a:p>
          <a:p>
            <a:pPr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sz="2800" dirty="0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operator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Casts a reference type to another reference type</a:t>
            </a:r>
          </a:p>
          <a:p>
            <a:pPr lvl="1"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Returns </a:t>
            </a:r>
            <a:r>
              <a:rPr lang="en-US" dirty="0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value if it fails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2"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E.g. if the types are incompatible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685" y="2490850"/>
            <a:ext cx="2451315" cy="198120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11841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552313" y="914400"/>
            <a:ext cx="8058288" cy="5638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Base { }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Derived : Base { }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TestOperatorsIsAndAs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static void Main()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Object objBase = new Base();</a:t>
            </a:r>
          </a:p>
          <a:p>
            <a:pPr marL="0" marR="0" lvl="0" indent="0" defTabSz="914400" eaLnBrk="0" latin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if (objBase is Base)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Console.WriteLine("objBase is Base");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//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objBase is Base</a:t>
            </a:r>
          </a:p>
          <a:p>
            <a:pPr marL="0" marR="0" lvl="0" indent="0" defTabSz="914400" eaLnBrk="0" latin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if (! (objBase is Derived))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Console.WriteLine("objBase is not Derived");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//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: objBase is not Derived</a:t>
            </a:r>
          </a:p>
          <a:p>
            <a:pPr marL="0" marR="0" lvl="0" indent="0" defTabSz="914400" eaLnBrk="0" latin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if (objBase is System.Object)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Console.WriteLine("objBase is System.Object");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//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: objBase is System.Object</a:t>
            </a: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endParaRPr lang="bg-BG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267200" y="6129340"/>
            <a:ext cx="4303644" cy="400110"/>
          </a:xfrm>
          <a:prstGeom prst="rect">
            <a:avLst/>
          </a:prstGeom>
          <a:noFill/>
          <a:ln w="12700">
            <a:noFill/>
          </a:ln>
          <a:effectLst>
            <a:softEdge rad="0"/>
          </a:effectLst>
        </p:spPr>
        <p:txBody>
          <a:bodyPr wrap="square">
            <a:spAutoFit/>
          </a:bodyPr>
          <a:lstStyle/>
          <a:p>
            <a:pPr marL="0" marR="0" lvl="0" indent="0" algn="r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i="1" noProof="1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000" b="1" i="1" noProof="1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the </a:t>
            </a:r>
            <a:r>
              <a:rPr lang="en-US" sz="2000" b="1" i="1" noProof="1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 </a:t>
            </a:r>
            <a:r>
              <a:rPr lang="en-US" sz="2000" b="1" i="1" noProof="1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continues</a:t>
            </a:r>
            <a:endParaRPr lang="bg-BG" sz="2000" b="1" i="1" noProof="1" smtClean="0">
              <a:solidFill>
                <a:srgbClr val="FAF7C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and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–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51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Operators </a:t>
            </a:r>
            <a:r>
              <a:rPr lang="en-US" sz="36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36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and</a:t>
            </a:r>
            <a:r>
              <a:rPr lang="bg-BG" sz="36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6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  <a:r>
              <a:rPr lang="en-US" sz="36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– Example (2)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73730" name="Rectangle 2"/>
          <p:cNvSpPr>
            <a:spLocks noChangeArrowheads="1"/>
          </p:cNvSpPr>
          <p:nvPr/>
        </p:nvSpPr>
        <p:spPr bwMode="auto">
          <a:xfrm>
            <a:off x="558801" y="1143000"/>
            <a:ext cx="8051800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Base b = objBase as Base;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Console.WriteLine("b = {0}", b);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b = Base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Derived d = objBase as Derived;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(d == null)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Console.WriteLine("d is null");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d is null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Object o = objBase as Object;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Console.WriteLine("o = {0}", o);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o = Base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Derived der = new Derived();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Base bas = der as Base;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Console.WriteLine("bas = {0}", bas);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bas = Derived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377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What is Common Type System (CTS)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Types Hierarchy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System.Object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type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100000"/>
              </a:lnSpc>
            </a:pPr>
            <a:r>
              <a:rPr lang="en-US" noProof="1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Overriding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the Virtual Methods</a:t>
            </a:r>
            <a:b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bg-BG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System.Object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Operators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bg-BG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is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and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bg-BG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 Cloning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ICloneable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Interface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IComparable&lt;T&gt;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51202" name="Picture 2" descr="http://www.sandia.gov/materials/science/nmr_lab/images/books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733800"/>
            <a:ext cx="2621782" cy="2362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101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4800600"/>
            <a:ext cx="5715000" cy="914400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and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0" y="5638800"/>
            <a:ext cx="2362200" cy="609600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508" y="944566"/>
            <a:ext cx="4419983" cy="362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1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54028"/>
            <a:ext cx="6096000" cy="6858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 Cloning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144628"/>
            <a:ext cx="6248400" cy="410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1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 Cloning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87630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</a:t>
            </a:r>
            <a:r>
              <a:rPr lang="en-US" dirty="0" smtClean="0"/>
              <a:t>programming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cloning</a:t>
            </a:r>
            <a:r>
              <a:rPr lang="en-US" dirty="0" smtClean="0"/>
              <a:t> an object means to create an identical copy of </a:t>
            </a:r>
            <a:r>
              <a:rPr lang="en-US" dirty="0"/>
              <a:t>certain object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Shallow cloning </a:t>
            </a:r>
            <a:r>
              <a:rPr lang="en-US" dirty="0" smtClean="0"/>
              <a:t>(shallow copy)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Uses the protected </a:t>
            </a:r>
            <a:r>
              <a:rPr lang="en-US" sz="2800" dirty="0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MemberwiseClone()</a:t>
            </a:r>
            <a:r>
              <a:rPr lang="en-US" dirty="0" smtClean="0"/>
              <a:t> method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Copies the value types bit by bit (binary)</a:t>
            </a:r>
            <a:endParaRPr lang="bg-BG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Copies only the addresses of the reference types</a:t>
            </a:r>
            <a:endParaRPr lang="bg-BG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Deep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cloning </a:t>
            </a:r>
            <a:r>
              <a:rPr lang="en-US" dirty="0" smtClean="0"/>
              <a:t>(deep copy</a:t>
            </a:r>
            <a:r>
              <a:rPr lang="en-US" dirty="0"/>
              <a:t>)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Recursively copies all member data</a:t>
            </a:r>
            <a:endParaRPr lang="bg-BG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Implemented manually by the programmer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10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 Cloning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763000" cy="5638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Types which allow cloning implement the </a:t>
            </a:r>
            <a:r>
              <a:rPr lang="bg-BG" sz="2800" dirty="0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ICloneable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interface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sz="2800" dirty="0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Clone</a:t>
            </a:r>
            <a:r>
              <a:rPr lang="bg-BG" sz="2800" dirty="0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dirty="0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method of the </a:t>
            </a:r>
            <a:r>
              <a:rPr lang="en-US" sz="2800" dirty="0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ICloneable</a:t>
            </a:r>
            <a:endParaRPr lang="bg-BG" sz="2800" dirty="0" smtClean="0">
              <a:ln w="500">
                <a:noFill/>
              </a:ln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only method of the interface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Returns an identical copy of the object</a:t>
            </a: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2"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Returns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sym typeface="Wingdings" panose="05000000000000000000" pitchFamily="2" charset="2"/>
              </a:rPr>
              <a:t> must be casted later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You decide whether to create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deep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shallow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copy 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something between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81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514487" y="1143000"/>
            <a:ext cx="8096114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LinkedList&lt;T&gt;: ICloneable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 Value { get; set;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LinkedList&lt;T&gt; NextNode { get; private set;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LinkedList(T value, </a:t>
            </a: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LinkedList&lt;T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nextNode = null)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this.Value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value;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this.NextNode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nextNode;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object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ICloneable.Clone()  // Implicit implementation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this.Clone();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bg-BG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876800" y="5715000"/>
            <a:ext cx="3684922" cy="400110"/>
          </a:xfrm>
          <a:prstGeom prst="rect">
            <a:avLst/>
          </a:prstGeom>
          <a:noFill/>
          <a:ln w="12700">
            <a:noFill/>
          </a:ln>
          <a:effectLst>
            <a:softEdge rad="0"/>
          </a:effectLst>
        </p:spPr>
        <p:txBody>
          <a:bodyPr wrap="square">
            <a:spAutoFit/>
          </a:bodyPr>
          <a:lstStyle/>
          <a:p>
            <a:pPr marL="0" marR="0" lvl="0" indent="0" algn="r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i="1" noProof="1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000" b="1" i="1" noProof="1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the </a:t>
            </a:r>
            <a:r>
              <a:rPr lang="en-US" sz="2000" b="1" i="1" noProof="1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 </a:t>
            </a:r>
            <a:r>
              <a:rPr lang="en-US" sz="2000" b="1" i="1" noProof="1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continues</a:t>
            </a:r>
            <a:endParaRPr lang="bg-BG" sz="2000" b="1" i="1" noProof="1" smtClean="0">
              <a:solidFill>
                <a:srgbClr val="FAF7C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 Cloning 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–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76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 Cloning 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–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Example</a:t>
            </a:r>
            <a:r>
              <a:rPr lang="en-US" dirty="0" smtClean="0"/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540991" y="1045488"/>
            <a:ext cx="8069610" cy="54322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LinkedList&lt;T&gt; Clone() // our method Clone()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</a:t>
            </a: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 the first element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LinkedList&lt;T</a:t>
            </a: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original = this;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 </a:t>
            </a: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valueOriginal = original.Value;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LinkedList&lt;T</a:t>
            </a: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result = new LinkedList&lt;T&gt;(valueOriginal);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LinkedList&lt;T</a:t>
            </a: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copy = result;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original </a:t>
            </a: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original.NextNode;</a:t>
            </a:r>
          </a:p>
          <a:p>
            <a:pPr marL="0" marR="0" lvl="0" indent="0" defTabSz="914400" eaLnBrk="0" latin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</a:t>
            </a: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 the rest of the elements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</a:t>
            </a: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(original != null)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19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valueOriginal </a:t>
            </a: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original.Value;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copy.NextNode </a:t>
            </a: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LinkedList&lt;T&gt;(valueOriginal);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original </a:t>
            </a: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original.NextNode;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copy </a:t>
            </a: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copy.NextNode;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19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19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48000"/>
            <a:ext cx="2052019" cy="144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4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953000"/>
            <a:ext cx="7696200" cy="762000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Deep and Shallow Object Cloning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9400" y="5715000"/>
            <a:ext cx="3581400" cy="533400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42338" name="Picture 2" descr="http://www.jesusbewith.us/wp-content/uploads/2009/03/cloning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0" y="990600"/>
            <a:ext cx="4781550" cy="3581400"/>
          </a:xfrm>
          <a:prstGeom prst="roundRect">
            <a:avLst>
              <a:gd name="adj" fmla="val 4256"/>
            </a:avLst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72523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169054"/>
            <a:ext cx="7924800" cy="1447802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Interface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IComparable&lt;T&gt;</a:t>
            </a:r>
            <a:endParaRPr lang="en-US" dirty="0"/>
          </a:p>
        </p:txBody>
      </p:sp>
      <p:pic>
        <p:nvPicPr>
          <p:cNvPr id="4" name="Picture 2" descr="http://kidsmediacentre.ca/wp-content/uploads/2012/02/Balance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951" y="3150254"/>
            <a:ext cx="4567050" cy="2945746"/>
          </a:xfrm>
          <a:prstGeom prst="rect">
            <a:avLst/>
          </a:prstGeom>
          <a:noFill/>
          <a:effectLst>
            <a:glow rad="1397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584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IComparable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&lt;T&gt;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763000" cy="57912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dirty="0" smtClean="0"/>
              <a:t>The </a:t>
            </a:r>
            <a:r>
              <a:rPr lang="en-US" noProof="1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System.IComparable&lt;T</a:t>
            </a: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/>
              <a:t> </a:t>
            </a:r>
            <a:r>
              <a:rPr lang="en-US" dirty="0"/>
              <a:t>interface</a:t>
            </a:r>
            <a:endParaRPr lang="bg-BG" dirty="0" smtClean="0"/>
          </a:p>
          <a:p>
            <a:pPr lvl="1">
              <a:lnSpc>
                <a:spcPct val="95000"/>
              </a:lnSpc>
            </a:pPr>
            <a:r>
              <a:rPr lang="en-US" dirty="0" smtClean="0"/>
              <a:t>Implemented by the types, which can be compared (ordered in increasing order)</a:t>
            </a:r>
          </a:p>
          <a:p>
            <a:pPr>
              <a:lnSpc>
                <a:spcPct val="95000"/>
              </a:lnSpc>
            </a:pPr>
            <a:r>
              <a:rPr lang="en-US" dirty="0" smtClean="0"/>
              <a:t>The </a:t>
            </a:r>
            <a:r>
              <a:rPr lang="en-US" sz="2800" noProof="1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CompareTo(T)</a:t>
            </a:r>
            <a:r>
              <a:rPr lang="en-US" sz="2800" dirty="0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method defines the comparison. It returns: </a:t>
            </a:r>
            <a:endParaRPr lang="bg-BG" dirty="0" smtClean="0"/>
          </a:p>
          <a:p>
            <a:pPr lvl="1">
              <a:lnSpc>
                <a:spcPct val="95000"/>
              </a:lnSpc>
            </a:pPr>
            <a:r>
              <a:rPr lang="en-US" dirty="0" smtClean="0"/>
              <a:t>Number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&lt; 0 </a:t>
            </a:r>
            <a:r>
              <a:rPr lang="en-US" dirty="0" smtClean="0"/>
              <a:t>– if the passed object is</a:t>
            </a:r>
            <a:br>
              <a:rPr lang="en-US" dirty="0" smtClean="0"/>
            </a:br>
            <a:r>
              <a:rPr lang="en-US" dirty="0" smtClean="0"/>
              <a:t>bigger than the </a:t>
            </a:r>
            <a:r>
              <a:rPr lang="en-US" sz="2800" dirty="0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bg-BG" dirty="0" smtClean="0"/>
              <a:t> </a:t>
            </a:r>
            <a:r>
              <a:rPr lang="en-US" dirty="0" smtClean="0"/>
              <a:t>instance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Number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= 0</a:t>
            </a:r>
            <a:r>
              <a:rPr lang="en-US" dirty="0" smtClean="0"/>
              <a:t> – if the passed object is</a:t>
            </a:r>
            <a:br>
              <a:rPr lang="en-US" dirty="0" smtClean="0"/>
            </a:br>
            <a:r>
              <a:rPr lang="en-US" dirty="0" smtClean="0"/>
              <a:t>equal to the </a:t>
            </a:r>
            <a:r>
              <a:rPr lang="en-US" sz="2800" dirty="0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bg-BG" dirty="0" smtClean="0"/>
              <a:t> </a:t>
            </a:r>
            <a:r>
              <a:rPr lang="en-US" dirty="0" smtClean="0"/>
              <a:t>instance</a:t>
            </a:r>
            <a:endParaRPr lang="bg-BG" dirty="0" smtClean="0"/>
          </a:p>
          <a:p>
            <a:pPr lvl="1">
              <a:lnSpc>
                <a:spcPct val="95000"/>
              </a:lnSpc>
            </a:pPr>
            <a:r>
              <a:rPr lang="en-US" dirty="0" smtClean="0"/>
              <a:t>Number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&gt; 0 </a:t>
            </a:r>
            <a:r>
              <a:rPr lang="en-US" dirty="0" smtClean="0"/>
              <a:t>– if the passed object is</a:t>
            </a:r>
            <a:br>
              <a:rPr lang="en-US" dirty="0" smtClean="0"/>
            </a:br>
            <a:r>
              <a:rPr lang="en-US" dirty="0" smtClean="0"/>
              <a:t>smaller than the </a:t>
            </a:r>
            <a:r>
              <a:rPr lang="en-US" sz="2800" dirty="0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bg-BG" dirty="0" smtClean="0"/>
              <a:t> </a:t>
            </a:r>
            <a:r>
              <a:rPr lang="en-US" dirty="0" smtClean="0"/>
              <a:t>instance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5" name="Picture 2" descr="http://kidsmediacentre.ca/wp-content/uploads/2012/02/Balance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519" y="5181600"/>
            <a:ext cx="1874481" cy="1295400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2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4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IComparable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&lt;T&gt; –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609601" y="952411"/>
            <a:ext cx="7931150" cy="55245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Point : IComparable&lt;Point&gt;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X { get; set;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Y { get; set; }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CompareTo(Point otherPoint)</a:t>
            </a: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(this.X != otherPoint.X)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(this.X - otherPoint.X);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(this.Y != otherPoint.Y)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(this.Y - otherPoint);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24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IEnumerable&lt;T&gt;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interface</a:t>
            </a: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Value Types and Reference Types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en-US" dirty="0" smtClean="0">
                <a:solidFill>
                  <a:srgbClr val="EBFFD2"/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Boxing and Unboxing</a:t>
            </a: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Passing Parameters</a:t>
            </a:r>
          </a:p>
          <a:p>
            <a:pPr lvl="1"/>
            <a:r>
              <a:rPr lang="en-US" dirty="0" smtClean="0">
                <a:solidFill>
                  <a:srgbClr val="EBFFD2"/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Input, Output and Reference Passing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75778" name="Picture 2" descr="http://www.utoledo.edu/utlc/career/images/stack_books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083" y="4433570"/>
            <a:ext cx="2313318" cy="2043430"/>
          </a:xfrm>
          <a:prstGeom prst="rect">
            <a:avLst/>
          </a:prstGeom>
          <a:noFill/>
          <a:effectLst>
            <a:softEdge rad="3175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515" y="4498130"/>
            <a:ext cx="2033560" cy="1597870"/>
          </a:xfrm>
          <a:prstGeom prst="rect">
            <a:avLst/>
          </a:prstGeom>
          <a:effectLst>
            <a:glow rad="38100">
              <a:schemeClr val="accent6">
                <a:lumMod val="40000"/>
                <a:lumOff val="60000"/>
                <a:alpha val="40000"/>
              </a:schemeClr>
            </a:glow>
            <a:outerShdw blurRad="63500" sx="102000" sy="102000" algn="ctr" rotWithShape="0">
              <a:prstClr val="black"/>
            </a:outerShdw>
          </a:effectLst>
          <a:scene3d>
            <a:camera prst="perspectiveHeroicExtremeRightFacing">
              <a:rot lat="487347" lon="19532356" rev="12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52746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98054"/>
            <a:ext cx="7543800" cy="914400"/>
          </a:xfrm>
        </p:spPr>
        <p:txBody>
          <a:bodyPr/>
          <a:lstStyle/>
          <a:p>
            <a:pPr algn="ctr">
              <a:lnSpc>
                <a:spcPts val="48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Implementing IComparable&lt;T&gt;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5600" y="5512454"/>
            <a:ext cx="3124200" cy="583546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" name="Picture 2" descr="http://kidsmediacentre.ca/wp-content/uploads/2012/02/Balance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020604"/>
            <a:ext cx="4338450" cy="2945746"/>
          </a:xfrm>
          <a:prstGeom prst="rect">
            <a:avLst/>
          </a:prstGeom>
          <a:noFill/>
          <a:effectLst>
            <a:glow rad="1397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49" y="1647361"/>
            <a:ext cx="2895851" cy="2645893"/>
          </a:xfrm>
          <a:prstGeom prst="rect">
            <a:avLst/>
          </a:prstGeom>
          <a:noFill/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6171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4114800"/>
            <a:ext cx="6705600" cy="1600198"/>
          </a:xfrm>
        </p:spPr>
        <p:txBody>
          <a:bodyPr/>
          <a:lstStyle/>
          <a:p>
            <a:pPr algn="ctr">
              <a:lnSpc>
                <a:spcPts val="54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IEnumerable&lt;T&gt;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Interface</a:t>
            </a:r>
            <a:endParaRPr lang="en-US" dirty="0"/>
          </a:p>
        </p:txBody>
      </p:sp>
      <p:pic>
        <p:nvPicPr>
          <p:cNvPr id="4" name="Picture 2" descr="http://www.ulo.ucl.ac.uk/news/20078-archive/2007-03-03-LunarEclipse/sequence2.jpg"/>
          <p:cNvPicPr>
            <a:picLocks noChangeAspect="1" noChangeArrowheads="1"/>
          </p:cNvPicPr>
          <p:nvPr/>
        </p:nvPicPr>
        <p:blipFill rotWithShape="1">
          <a:blip r:embed="rId2" cstate="screen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8231" y="2209800"/>
            <a:ext cx="8551338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35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IEnumerable&lt;T&gt;</a:t>
            </a:r>
            <a:endParaRPr lang="en-US" noProof="1"/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838200"/>
            <a:ext cx="8686800" cy="58674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000" dirty="0" smtClean="0"/>
              <a:t>The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IEnumerable&lt;T&gt;</a:t>
            </a:r>
            <a:r>
              <a:rPr lang="en-US" sz="3000" dirty="0" smtClean="0"/>
              <a:t> interface provides collection classes with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sz="3000" dirty="0" smtClean="0"/>
              <a:t> traversal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It consists of 4 interfaces: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IEnumerable&lt;T&gt;</a:t>
            </a:r>
            <a:r>
              <a:rPr lang="en-US" sz="2800" dirty="0" smtClean="0"/>
              <a:t>,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2800" dirty="0" smtClean="0"/>
              <a:t>,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IEnumerator&lt;T&gt;</a:t>
            </a:r>
            <a:r>
              <a:rPr lang="en-US" sz="2800" dirty="0" smtClean="0"/>
              <a:t>,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endParaRPr lang="en-US" sz="28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32</a:t>
            </a:fld>
            <a:endParaRPr lang="en-US" sz="1100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844552" y="3143577"/>
            <a:ext cx="7461248" cy="30162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IEnumerable&lt;T&gt;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: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IEnumerable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IEnumerator&lt;T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GetEnumerator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Non-generic version (compatible with .NET 1.1)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IEnumerable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IEnumerable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IEnumerator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GetEnumerator();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9388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IEnumerator&lt;T&gt;</a:t>
            </a:r>
            <a:endParaRPr lang="en-US" noProof="1"/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838200"/>
            <a:ext cx="8686800" cy="58674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000" dirty="0" smtClean="0"/>
              <a:t>The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IEnumerator&lt;T&gt;</a:t>
            </a:r>
            <a:r>
              <a:rPr lang="en-US" sz="3000" dirty="0" smtClean="0"/>
              <a:t> interface provides sequential read-only, forward-only iterator</a:t>
            </a:r>
            <a:endParaRPr lang="en-US" sz="28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33</a:t>
            </a:fld>
            <a:endParaRPr lang="en-US" sz="1100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920752" y="2209800"/>
            <a:ext cx="7308848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IEnumerator&lt;T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: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IEnumerator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bool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MoveNext();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Reset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Current { get;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IEnumerator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bool MoveNext();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Reset();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Current { get;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4663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Yield Return in C#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yield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 smtClean="0"/>
              <a:t> construct in C# simplifies the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IEnumerator&lt;T&gt;</a:t>
            </a:r>
            <a:r>
              <a:rPr lang="en-US" dirty="0" smtClean="0"/>
              <a:t> implementations</a:t>
            </a:r>
            <a:endParaRPr lang="en-US" b="0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When a yield return statement is </a:t>
            </a:r>
            <a:r>
              <a:rPr lang="en-US" dirty="0" smtClean="0"/>
              <a:t>reached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The expression </a:t>
            </a:r>
            <a:r>
              <a:rPr lang="en-US" dirty="0"/>
              <a:t>is returned, and the current location in code is </a:t>
            </a:r>
            <a:r>
              <a:rPr lang="en-US" dirty="0" smtClean="0"/>
              <a:t>retained (for later use)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920752" y="3810000"/>
            <a:ext cx="7308848" cy="26007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IEnumerator&lt;int&gt;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GetEnumerator()</a:t>
            </a:r>
          </a:p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i=100; i&lt;200; i++)</a:t>
            </a:r>
          </a:p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yield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i;</a:t>
            </a:r>
          </a:p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7740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705600" cy="1600198"/>
          </a:xfrm>
        </p:spPr>
        <p:txBody>
          <a:bodyPr/>
          <a:lstStyle/>
          <a:p>
            <a:pPr algn="ctr">
              <a:lnSpc>
                <a:spcPts val="54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Implementing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IEnumerable&lt;T&gt;</a:t>
            </a:r>
            <a:endParaRPr lang="en-US" dirty="0"/>
          </a:p>
        </p:txBody>
      </p:sp>
      <p:pic>
        <p:nvPicPr>
          <p:cNvPr id="4" name="Picture 2" descr="http://www.ulo.ucl.ac.uk/news/20078-archive/2007-03-03-LunarEclipse/sequence2.jpg"/>
          <p:cNvPicPr>
            <a:picLocks noChangeAspect="1" noChangeArrowheads="1"/>
          </p:cNvPicPr>
          <p:nvPr/>
        </p:nvPicPr>
        <p:blipFill rotWithShape="1">
          <a:blip r:embed="rId2" cstate="screen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8231" y="1981200"/>
            <a:ext cx="8551338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783775" y="5486400"/>
            <a:ext cx="3581400" cy="5334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None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None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None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None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08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http://www.phoenix-graphics.com/images/Variable-01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715" y="1219199"/>
            <a:ext cx="4598670" cy="2590802"/>
          </a:xfrm>
          <a:prstGeom prst="roundRect">
            <a:avLst>
              <a:gd name="adj" fmla="val 296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648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87450" y="4826000"/>
            <a:ext cx="6480175" cy="736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Value Types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839526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Value Types</a:t>
            </a:r>
            <a:endParaRPr lang="bg-BG"/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Store their values in the stack</a:t>
            </a:r>
          </a:p>
          <a:p>
            <a:pPr>
              <a:lnSpc>
                <a:spcPct val="100000"/>
              </a:lnSpc>
            </a:pPr>
            <a:r>
              <a:rPr lang="en-US" dirty="0"/>
              <a:t>Can not hold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null</a:t>
            </a:r>
            <a:r>
              <a:rPr lang="en-US" dirty="0"/>
              <a:t> value</a:t>
            </a:r>
          </a:p>
          <a:p>
            <a:pPr>
              <a:lnSpc>
                <a:spcPct val="100000"/>
              </a:lnSpc>
            </a:pPr>
            <a:r>
              <a:rPr lang="en-US" dirty="0"/>
              <a:t>Destroyed when the given variable </a:t>
            </a:r>
            <a:br>
              <a:rPr lang="en-US" dirty="0"/>
            </a:br>
            <a:r>
              <a:rPr lang="en-US" dirty="0"/>
              <a:t>goes out of scope</a:t>
            </a:r>
          </a:p>
          <a:p>
            <a:pPr>
              <a:lnSpc>
                <a:spcPct val="100000"/>
              </a:lnSpc>
            </a:pPr>
            <a:r>
              <a:rPr lang="en-US" dirty="0"/>
              <a:t>When a method is called they are: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Passed by value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Stored in the stack (copied)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37</a:t>
            </a:fld>
            <a:endParaRPr lang="en-US" sz="1100" dirty="0"/>
          </a:p>
        </p:txBody>
      </p:sp>
      <p:pic>
        <p:nvPicPr>
          <p:cNvPr id="5" name="Picture 2" descr="http://designshrine.net/wp-content/plugins/wp-o-matic/cache/87798_wall-abstrac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828" y="4419600"/>
            <a:ext cx="2203712" cy="1752600"/>
          </a:xfrm>
          <a:prstGeom prst="roundRect">
            <a:avLst>
              <a:gd name="adj" fmla="val 477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909899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Value Types (2)</a:t>
            </a:r>
            <a:endParaRPr lang="bg-BG"/>
          </a:p>
        </p:txBody>
      </p:sp>
      <p:sp>
        <p:nvSpPr>
          <p:cNvPr id="4720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Inherit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System.ValueType</a:t>
            </a:r>
          </a:p>
          <a:p>
            <a:pPr>
              <a:lnSpc>
                <a:spcPct val="100000"/>
              </a:lnSpc>
            </a:pPr>
            <a:r>
              <a:rPr lang="en-US" dirty="0"/>
              <a:t>Value types are: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Primitive types </a:t>
            </a:r>
          </a:p>
          <a:p>
            <a:pPr lvl="2">
              <a:lnSpc>
                <a:spcPct val="100000"/>
              </a:lnSpc>
            </a:pP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int</a:t>
            </a:r>
            <a:r>
              <a:rPr lang="en-US" noProof="1"/>
              <a:t>,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char</a:t>
            </a:r>
          </a:p>
          <a:p>
            <a:pPr lvl="2">
              <a:lnSpc>
                <a:spcPct val="100000"/>
              </a:lnSpc>
            </a:pP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float</a:t>
            </a:r>
            <a:r>
              <a:rPr lang="en-US" noProof="1"/>
              <a:t>,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bool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Others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Structures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Enumerations (enumerable types)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38</a:t>
            </a:fld>
            <a:endParaRPr lang="en-US" sz="1100" dirty="0"/>
          </a:p>
        </p:txBody>
      </p:sp>
      <p:pic>
        <p:nvPicPr>
          <p:cNvPr id="59394" name="Picture 2" descr="http://farm4.static.flickr.com/3282/2814104146_82fe66b2a7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360" y="2133600"/>
            <a:ext cx="2868974" cy="1905000"/>
          </a:xfrm>
          <a:prstGeom prst="roundRect">
            <a:avLst>
              <a:gd name="adj" fmla="val 396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88941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http://www.8gr.org/image/address-label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825" y="1143000"/>
            <a:ext cx="3552825" cy="2667000"/>
          </a:xfrm>
          <a:prstGeom prst="roundRect">
            <a:avLst>
              <a:gd name="adj" fmla="val 466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679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9274" y="4826000"/>
            <a:ext cx="8061326" cy="736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Reference Types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794805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571624"/>
            <a:ext cx="8229600" cy="1752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What is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Common Type System (CTS)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?</a:t>
            </a:r>
            <a:endParaRPr lang="en-US" dirty="0"/>
          </a:p>
        </p:txBody>
      </p:sp>
      <p:pic>
        <p:nvPicPr>
          <p:cNvPr id="50180" name="Picture 4" descr="http://www.betterphoto.com/uploads/processed/0027/0604161922011flrspec8_thumbnail1_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38" y="3629024"/>
            <a:ext cx="4563116" cy="21621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63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343400"/>
            <a:ext cx="1842568" cy="1447800"/>
          </a:xfrm>
          <a:prstGeom prst="rect">
            <a:avLst/>
          </a:prstGeom>
          <a:effectLst>
            <a:glow rad="38100">
              <a:schemeClr val="accent6">
                <a:lumMod val="40000"/>
                <a:lumOff val="60000"/>
                <a:alpha val="40000"/>
              </a:schemeClr>
            </a:glow>
            <a:outerShdw blurRad="63500" sx="102000" sy="102000" algn="ctr" rotWithShape="0">
              <a:prstClr val="black"/>
            </a:outerShdw>
          </a:effectLst>
          <a:scene3d>
            <a:camera prst="perspectiveHeroicExtremeRightFacing">
              <a:rot lat="487347" lon="19532356" rev="120000"/>
            </a:camera>
            <a:lightRig rig="threePt" dir="t"/>
          </a:scene3d>
        </p:spPr>
      </p:pic>
      <p:pic>
        <p:nvPicPr>
          <p:cNvPr id="5" name="Picture 8" descr="http://images2.wikia.nocookie.net/__cb20120204043720/battlefordreamisland/images/c/c0/Bubble_Icon.png"/>
          <p:cNvPicPr>
            <a:picLocks noChangeAspect="1" noChangeArrowheads="1"/>
          </p:cNvPicPr>
          <p:nvPr/>
        </p:nvPicPr>
        <p:blipFill>
          <a:blip r:embed="rId4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5158619"/>
            <a:ext cx="899141" cy="86118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://images2.wikia.nocookie.net/__cb20120204043720/battlefordreamisland/images/c/c0/Bubble_Icon.png"/>
          <p:cNvPicPr>
            <a:picLocks noChangeAspect="1" noChangeArrowheads="1"/>
          </p:cNvPicPr>
          <p:nvPr/>
        </p:nvPicPr>
        <p:blipFill>
          <a:blip r:embed="rId5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358" y="5080001"/>
            <a:ext cx="742547" cy="71119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://images2.wikia.nocookie.net/__cb20120204043720/battlefordreamisland/images/c/c0/Bubble_Icon.png"/>
          <p:cNvPicPr>
            <a:picLocks noChangeAspect="1" noChangeArrowheads="1"/>
          </p:cNvPicPr>
          <p:nvPr/>
        </p:nvPicPr>
        <p:blipFill>
          <a:blip r:embed="rId6" cstate="screen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146" y="4765012"/>
            <a:ext cx="605711" cy="58013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88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 Types</a:t>
            </a:r>
            <a:endParaRPr lang="bg-BG"/>
          </a:p>
        </p:txBody>
      </p:sp>
      <p:sp>
        <p:nvSpPr>
          <p:cNvPr id="4700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Implemented as type-safe pointers </a:t>
            </a:r>
            <a:br>
              <a:rPr lang="en-US" dirty="0"/>
            </a:br>
            <a:r>
              <a:rPr lang="en-US" dirty="0"/>
              <a:t>to objects</a:t>
            </a:r>
            <a:endParaRPr lang="ru-RU" dirty="0"/>
          </a:p>
          <a:p>
            <a:pPr>
              <a:lnSpc>
                <a:spcPct val="100000"/>
              </a:lnSpc>
            </a:pPr>
            <a:r>
              <a:rPr lang="en-US" dirty="0"/>
              <a:t>Stored in the dynamic memory</a:t>
            </a:r>
            <a:r>
              <a:rPr lang="ru-RU" dirty="0"/>
              <a:t> 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When a method is called they are </a:t>
            </a:r>
            <a:br>
              <a:rPr lang="en-US" dirty="0"/>
            </a:br>
            <a:r>
              <a:rPr lang="en-US" dirty="0"/>
              <a:t>passed by reference (by their address)</a:t>
            </a:r>
          </a:p>
          <a:p>
            <a:pPr>
              <a:lnSpc>
                <a:spcPct val="100000"/>
              </a:lnSpc>
            </a:pPr>
            <a:r>
              <a:rPr lang="en-US" dirty="0"/>
              <a:t>Automatically destroyed by the CLR Garbage Collector, when they are out </a:t>
            </a:r>
            <a:br>
              <a:rPr lang="en-US" dirty="0"/>
            </a:br>
            <a:r>
              <a:rPr lang="en-US" dirty="0"/>
              <a:t>of scope or they are not in use</a:t>
            </a:r>
          </a:p>
          <a:p>
            <a:pPr>
              <a:lnSpc>
                <a:spcPct val="100000"/>
              </a:lnSpc>
            </a:pPr>
            <a:r>
              <a:rPr lang="en-US" dirty="0"/>
              <a:t>Can hold</a:t>
            </a:r>
            <a:r>
              <a:rPr lang="ru-RU" dirty="0"/>
              <a:t> </a:t>
            </a:r>
            <a:r>
              <a:rPr lang="ru-RU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</a:rPr>
              <a:t>null</a:t>
            </a:r>
            <a:r>
              <a:rPr lang="en-US" dirty="0"/>
              <a:t> value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40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2297084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 Types (2)</a:t>
            </a:r>
            <a:endParaRPr lang="bg-BG"/>
          </a:p>
        </p:txBody>
      </p:sp>
      <p:sp>
        <p:nvSpPr>
          <p:cNvPr id="4710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It is possible for many variables to </a:t>
            </a:r>
            <a:r>
              <a:rPr lang="en-US" dirty="0" smtClean="0"/>
              <a:t>point </a:t>
            </a:r>
            <a:r>
              <a:rPr lang="en-US" dirty="0"/>
              <a:t>to one and the same reference </a:t>
            </a:r>
            <a:r>
              <a:rPr lang="en-US" dirty="0" smtClean="0"/>
              <a:t>type </a:t>
            </a:r>
            <a:r>
              <a:rPr lang="en-US" dirty="0"/>
              <a:t>object</a:t>
            </a:r>
          </a:p>
          <a:p>
            <a:pPr>
              <a:lnSpc>
                <a:spcPct val="100000"/>
              </a:lnSpc>
            </a:pPr>
            <a:r>
              <a:rPr lang="en-US" dirty="0"/>
              <a:t>Referent objects are</a:t>
            </a:r>
            <a:r>
              <a:rPr lang="ru-RU" dirty="0"/>
              <a:t>:</a:t>
            </a:r>
          </a:p>
          <a:p>
            <a:pPr lvl="1">
              <a:lnSpc>
                <a:spcPct val="100000"/>
              </a:lnSpc>
            </a:pPr>
            <a:r>
              <a:rPr lang="ru-RU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System.Object</a:t>
            </a:r>
            <a:r>
              <a:rPr lang="ru-RU" dirty="0"/>
              <a:t>, </a:t>
            </a:r>
            <a:r>
              <a:rPr lang="ru-RU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System.String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Classes </a:t>
            </a:r>
            <a:r>
              <a:rPr lang="en-US" dirty="0"/>
              <a:t>and interfaces</a:t>
            </a:r>
            <a:endParaRPr lang="ru-RU" dirty="0"/>
          </a:p>
          <a:p>
            <a:pPr lvl="1">
              <a:lnSpc>
                <a:spcPct val="100000"/>
              </a:lnSpc>
            </a:pPr>
            <a:r>
              <a:rPr lang="en-US" dirty="0"/>
              <a:t>Arrays</a:t>
            </a:r>
            <a:endParaRPr lang="ru-RU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Delegates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Pointers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41</a:t>
            </a:fld>
            <a:endParaRPr lang="en-US" sz="1100" dirty="0"/>
          </a:p>
        </p:txBody>
      </p:sp>
      <p:pic>
        <p:nvPicPr>
          <p:cNvPr id="55298" name="Picture 2" descr="http://biblioragazzi.files.wordpress.com/2008/04/referenc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701795"/>
            <a:ext cx="3668284" cy="2616710"/>
          </a:xfrm>
          <a:prstGeom prst="roundRect">
            <a:avLst>
              <a:gd name="adj" fmla="val 6007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4067493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1219200"/>
            <a:ext cx="8229600" cy="685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Value vs. Reference Types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57200" y="2057400"/>
            <a:ext cx="8229600" cy="569120"/>
          </a:xfrm>
        </p:spPr>
        <p:txBody>
          <a:bodyPr/>
          <a:lstStyle/>
          <a:p>
            <a:r>
              <a:rPr dirty="0" smtClean="0"/>
              <a:t>Assigning, Memory Location and Values</a:t>
            </a:r>
            <a:endParaRPr lang="bg-BG" dirty="0"/>
          </a:p>
        </p:txBody>
      </p:sp>
      <p:pic>
        <p:nvPicPr>
          <p:cNvPr id="54274" name="Picture 2" descr="http://static.howstuffworks.com/gif/fight-quest-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952750"/>
            <a:ext cx="4572000" cy="342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525305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Values</a:t>
            </a:r>
            <a:endParaRPr lang="bg-BG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Value Types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When assigning value types, their </a:t>
            </a:r>
            <a:br>
              <a:rPr lang="en-US" dirty="0"/>
            </a:br>
            <a:r>
              <a:rPr lang="en-US" dirty="0"/>
              <a:t>value is copied to the variable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Reference Types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When assigning referent type, only the reference (address) is copied and the objects stays the same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43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364487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Memory Location</a:t>
            </a:r>
            <a:endParaRPr lang="bg-BG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/>
              <a:t>The memory location for value </a:t>
            </a:r>
            <a:br>
              <a:rPr lang="en-US" sz="3600" dirty="0"/>
            </a:br>
            <a:r>
              <a:rPr lang="en-US" sz="3600" dirty="0"/>
              <a:t>types is the program execution stack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The memory location for reference types is the dynamic memory 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Also called </a:t>
            </a:r>
            <a:r>
              <a:rPr lang="en-US" sz="34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managed</a:t>
            </a:r>
            <a:r>
              <a:rPr lang="en-US" sz="3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4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heap</a:t>
            </a:r>
            <a:endParaRPr lang="bg-BG" sz="34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44</a:t>
            </a:fld>
            <a:endParaRPr lang="en-US" sz="1100" dirty="0"/>
          </a:p>
        </p:txBody>
      </p:sp>
      <p:pic>
        <p:nvPicPr>
          <p:cNvPr id="51202" name="Picture 2" descr="http://graphics.idav.ucdavis.edu/~shengyin/images_used/proj_memViz_small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648200"/>
            <a:ext cx="1704976" cy="17236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159981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Values</a:t>
            </a:r>
            <a:endParaRPr lang="bg-BG"/>
          </a:p>
        </p:txBody>
      </p:sp>
      <p:sp>
        <p:nvSpPr>
          <p:cNvPr id="4730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Value types can not take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null</a:t>
            </a:r>
            <a:r>
              <a:rPr lang="en-US" dirty="0"/>
              <a:t> as a value, because they are not pointers</a:t>
            </a:r>
          </a:p>
          <a:p>
            <a:pPr>
              <a:lnSpc>
                <a:spcPct val="100000"/>
              </a:lnSpc>
            </a:pPr>
            <a:r>
              <a:rPr lang="en-US" dirty="0"/>
              <a:t>Value types inherit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System.ValueType</a:t>
            </a:r>
            <a:endParaRPr lang="bg-BG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Reference types inherit</a:t>
            </a:r>
            <a:r>
              <a:rPr lang="bg-BG" dirty="0"/>
              <a:t>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System.Object</a:t>
            </a:r>
            <a:endParaRPr lang="en-US" noProof="1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Value type variables can be stored </a:t>
            </a:r>
            <a:br>
              <a:rPr lang="en-US" dirty="0"/>
            </a:br>
            <a:r>
              <a:rPr lang="en-US" dirty="0"/>
              <a:t>in reference types with the boxing technique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45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913741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and Reference Types - Example</a:t>
            </a:r>
            <a:r>
              <a:rPr lang="ru-RU" dirty="0"/>
              <a:t> 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46</a:t>
            </a:fld>
            <a:endParaRPr lang="en-US" sz="1100" dirty="0"/>
          </a:p>
        </p:txBody>
      </p:sp>
      <p:sp>
        <p:nvSpPr>
          <p:cNvPr id="440324" name="Rectangle 4"/>
          <p:cNvSpPr>
            <a:spLocks noChangeArrowheads="1"/>
          </p:cNvSpPr>
          <p:nvPr/>
        </p:nvSpPr>
        <p:spPr bwMode="auto">
          <a:xfrm>
            <a:off x="250825" y="1066800"/>
            <a:ext cx="8642350" cy="54014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RefClass { public int value; }  // Reference type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struct ValStruct { public int value; }  // Value type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TestValueAndReferenceTypes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void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Main(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RefClass refExample = new RefClass();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refExample.value = 100;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RefClass refExample2 = refExample;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refExample2.value = 200;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Console.WriteLine(refExample.value); // Prints 200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ValStruct valExample = new ValStruct();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valExample.value = 100;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ValStruct valExample2 = valExample;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valExample2.value = 200;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Console.WriteLine(valExample.value); // Prints 100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6917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Types, Variables and Memory</a:t>
            </a:r>
            <a:endParaRPr lang="bg-BG" sz="3600" dirty="0"/>
          </a:p>
        </p:txBody>
      </p:sp>
      <p:sp>
        <p:nvSpPr>
          <p:cNvPr id="4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 algn="r">
                <a:defRPr/>
              </a:pPr>
              <a:t>47</a:t>
            </a:fld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" name="Group 82"/>
          <p:cNvGrpSpPr>
            <a:grpSpLocks/>
          </p:cNvGrpSpPr>
          <p:nvPr/>
        </p:nvGrpSpPr>
        <p:grpSpPr bwMode="auto">
          <a:xfrm>
            <a:off x="320674" y="1136650"/>
            <a:ext cx="4756150" cy="5202238"/>
            <a:chOff x="202" y="718"/>
            <a:chExt cx="2996" cy="3277"/>
          </a:xfrm>
        </p:grpSpPr>
        <p:sp>
          <p:nvSpPr>
            <p:cNvPr id="438277" name="Rectangle 5"/>
            <p:cNvSpPr>
              <a:spLocks noChangeArrowheads="1"/>
            </p:cNvSpPr>
            <p:nvPr/>
          </p:nvSpPr>
          <p:spPr bwMode="auto">
            <a:xfrm>
              <a:off x="204" y="718"/>
              <a:ext cx="2991" cy="60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Stack for program execution</a:t>
              </a:r>
              <a:endParaRPr lang="bg-BG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8278" name="Rectangle 6"/>
            <p:cNvSpPr>
              <a:spLocks noChangeArrowheads="1"/>
            </p:cNvSpPr>
            <p:nvPr/>
          </p:nvSpPr>
          <p:spPr bwMode="auto">
            <a:xfrm>
              <a:off x="204" y="3573"/>
              <a:ext cx="920" cy="42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(</a:t>
              </a:r>
              <a:r>
                <a:rPr lang="en-US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end of stack</a:t>
              </a:r>
              <a:r>
                <a:rPr lang="bg-BG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)</a:t>
              </a:r>
              <a:endPara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8279" name="Rectangle 7"/>
            <p:cNvSpPr>
              <a:spLocks noChangeArrowheads="1"/>
            </p:cNvSpPr>
            <p:nvPr/>
          </p:nvSpPr>
          <p:spPr bwMode="auto">
            <a:xfrm>
              <a:off x="204" y="2991"/>
              <a:ext cx="920" cy="58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(</a:t>
              </a:r>
              <a:r>
                <a:rPr lang="en-US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free stack memory</a:t>
              </a:r>
              <a:r>
                <a:rPr lang="bg-BG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)</a:t>
              </a:r>
              <a:endPara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8280" name="Rectangle 8"/>
            <p:cNvSpPr>
              <a:spLocks noChangeArrowheads="1"/>
            </p:cNvSpPr>
            <p:nvPr/>
          </p:nvSpPr>
          <p:spPr bwMode="auto">
            <a:xfrm>
              <a:off x="204" y="2751"/>
              <a:ext cx="920" cy="23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struct2</a:t>
              </a:r>
              <a:endPara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8281" name="Rectangle 9"/>
            <p:cNvSpPr>
              <a:spLocks noChangeArrowheads="1"/>
            </p:cNvSpPr>
            <p:nvPr/>
          </p:nvSpPr>
          <p:spPr bwMode="auto">
            <a:xfrm>
              <a:off x="204" y="2510"/>
              <a:ext cx="920" cy="23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struct1</a:t>
              </a:r>
              <a:endPara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8282" name="Rectangle 10"/>
            <p:cNvSpPr>
              <a:spLocks noChangeArrowheads="1"/>
            </p:cNvSpPr>
            <p:nvPr/>
          </p:nvSpPr>
          <p:spPr bwMode="auto">
            <a:xfrm>
              <a:off x="204" y="2269"/>
              <a:ext cx="920" cy="23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class2</a:t>
              </a:r>
              <a:endPara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8283" name="Rectangle 11"/>
            <p:cNvSpPr>
              <a:spLocks noChangeArrowheads="1"/>
            </p:cNvSpPr>
            <p:nvPr/>
          </p:nvSpPr>
          <p:spPr bwMode="auto">
            <a:xfrm>
              <a:off x="204" y="2038"/>
              <a:ext cx="920" cy="23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class1</a:t>
              </a:r>
              <a:endPara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8284" name="Rectangle 12"/>
            <p:cNvSpPr>
              <a:spLocks noChangeArrowheads="1"/>
            </p:cNvSpPr>
            <p:nvPr/>
          </p:nvSpPr>
          <p:spPr bwMode="auto">
            <a:xfrm>
              <a:off x="202" y="1615"/>
              <a:ext cx="920" cy="42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(</a:t>
              </a:r>
              <a:r>
                <a:rPr lang="en-US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stack beginning</a:t>
              </a:r>
              <a:r>
                <a:rPr lang="bg-BG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)</a:t>
              </a:r>
              <a:endPara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8285" name="Rectangle 13"/>
            <p:cNvSpPr>
              <a:spLocks noChangeArrowheads="1"/>
            </p:cNvSpPr>
            <p:nvPr/>
          </p:nvSpPr>
          <p:spPr bwMode="auto">
            <a:xfrm>
              <a:off x="202" y="1317"/>
              <a:ext cx="920" cy="27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35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Variable</a:t>
              </a:r>
              <a:endPara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8286" name="Rectangle 14"/>
            <p:cNvSpPr>
              <a:spLocks noChangeArrowheads="1"/>
            </p:cNvSpPr>
            <p:nvPr/>
          </p:nvSpPr>
          <p:spPr bwMode="auto">
            <a:xfrm>
              <a:off x="2157" y="3572"/>
              <a:ext cx="1038" cy="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anchor="ctr" anchorCtr="0">
              <a:spAutoFit/>
            </a:bodyPr>
            <a:lstStyle/>
            <a:p>
              <a:pPr algn="ctr" eaLnBrk="0" hangingPunct="0">
                <a:lnSpc>
                  <a:spcPct val="250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...</a:t>
              </a:r>
              <a:endPara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8287" name="Rectangle 15"/>
            <p:cNvSpPr>
              <a:spLocks noChangeArrowheads="1"/>
            </p:cNvSpPr>
            <p:nvPr/>
          </p:nvSpPr>
          <p:spPr bwMode="auto">
            <a:xfrm>
              <a:off x="1125" y="3572"/>
              <a:ext cx="1033" cy="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0</a:t>
              </a:r>
              <a:r>
                <a:rPr lang="en-US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x00000000</a:t>
              </a:r>
              <a:endPara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8288" name="Rectangle 16"/>
            <p:cNvSpPr>
              <a:spLocks noChangeArrowheads="1"/>
            </p:cNvSpPr>
            <p:nvPr/>
          </p:nvSpPr>
          <p:spPr bwMode="auto">
            <a:xfrm>
              <a:off x="2157" y="2991"/>
              <a:ext cx="1038" cy="58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anchor="ctr" anchorCtr="0">
              <a:spAutoFit/>
            </a:bodyPr>
            <a:lstStyle/>
            <a:p>
              <a:pPr algn="ctr" eaLnBrk="0" hangingPunct="0">
                <a:spcBef>
                  <a:spcPts val="0"/>
                </a:spcBef>
                <a:spcAft>
                  <a:spcPts val="0"/>
                </a:spcAft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spcAft>
                  <a:spcPts val="0"/>
                </a:spcAft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...</a:t>
              </a:r>
            </a:p>
            <a:p>
              <a:pPr algn="ctr" eaLnBrk="0" hangingPunct="0">
                <a:spcBef>
                  <a:spcPts val="0"/>
                </a:spcBef>
                <a:spcAft>
                  <a:spcPts val="0"/>
                </a:spcAft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bg-BG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8289" name="Rectangle 17"/>
            <p:cNvSpPr>
              <a:spLocks noChangeArrowheads="1"/>
            </p:cNvSpPr>
            <p:nvPr/>
          </p:nvSpPr>
          <p:spPr bwMode="auto">
            <a:xfrm>
              <a:off x="1124" y="2989"/>
              <a:ext cx="1033" cy="58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anchor="ctr" anchorCtr="0">
              <a:spAutoFit/>
            </a:bodyPr>
            <a:lstStyle/>
            <a:p>
              <a:pPr algn="ctr" eaLnBrk="0" hangingPunct="0">
                <a:spcBef>
                  <a:spcPts val="0"/>
                </a:spcBef>
                <a:spcAft>
                  <a:spcPts val="0"/>
                </a:spcAft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spcAft>
                  <a:spcPts val="0"/>
                </a:spcAft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...</a:t>
              </a:r>
            </a:p>
            <a:p>
              <a:pPr algn="ctr" eaLnBrk="0" hangingPunct="0">
                <a:spcBef>
                  <a:spcPts val="0"/>
                </a:spcBef>
                <a:spcAft>
                  <a:spcPts val="0"/>
                </a:spcAft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</a:t>
              </a:r>
              <a:endParaRPr lang="bg-BG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8290" name="Rectangle 18"/>
            <p:cNvSpPr>
              <a:spLocks noChangeArrowheads="1"/>
            </p:cNvSpPr>
            <p:nvPr/>
          </p:nvSpPr>
          <p:spPr bwMode="auto">
            <a:xfrm>
              <a:off x="2157" y="2751"/>
              <a:ext cx="1038" cy="23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8291" name="Rectangle 19"/>
            <p:cNvSpPr>
              <a:spLocks noChangeArrowheads="1"/>
            </p:cNvSpPr>
            <p:nvPr/>
          </p:nvSpPr>
          <p:spPr bwMode="auto">
            <a:xfrm>
              <a:off x="1124" y="2751"/>
              <a:ext cx="1033" cy="23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0x0012F674</a:t>
              </a:r>
              <a:endPara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8292" name="Rectangle 20"/>
            <p:cNvSpPr>
              <a:spLocks noChangeArrowheads="1"/>
            </p:cNvSpPr>
            <p:nvPr/>
          </p:nvSpPr>
          <p:spPr bwMode="auto">
            <a:xfrm>
              <a:off x="2157" y="2508"/>
              <a:ext cx="1038" cy="23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100</a:t>
              </a:r>
              <a:endPara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8293" name="Rectangle 21"/>
            <p:cNvSpPr>
              <a:spLocks noChangeArrowheads="1"/>
            </p:cNvSpPr>
            <p:nvPr/>
          </p:nvSpPr>
          <p:spPr bwMode="auto">
            <a:xfrm>
              <a:off x="1124" y="2510"/>
              <a:ext cx="1033" cy="23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0</a:t>
              </a:r>
              <a:r>
                <a:rPr lang="en-US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x0012F678</a:t>
              </a:r>
              <a:endPara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8294" name="Rectangle 22"/>
            <p:cNvSpPr>
              <a:spLocks noChangeArrowheads="1"/>
            </p:cNvSpPr>
            <p:nvPr/>
          </p:nvSpPr>
          <p:spPr bwMode="auto">
            <a:xfrm>
              <a:off x="2158" y="2269"/>
              <a:ext cx="1038" cy="23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0x04A41A44</a:t>
              </a:r>
              <a:endPara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8295" name="Rectangle 23"/>
            <p:cNvSpPr>
              <a:spLocks noChangeArrowheads="1"/>
            </p:cNvSpPr>
            <p:nvPr/>
          </p:nvSpPr>
          <p:spPr bwMode="auto">
            <a:xfrm>
              <a:off x="1123" y="2269"/>
              <a:ext cx="1033" cy="23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0</a:t>
              </a:r>
              <a:r>
                <a:rPr lang="en-US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x0012F67C</a:t>
              </a:r>
              <a:endPara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8296" name="Rectangle 24"/>
            <p:cNvSpPr>
              <a:spLocks noChangeArrowheads="1"/>
            </p:cNvSpPr>
            <p:nvPr/>
          </p:nvSpPr>
          <p:spPr bwMode="auto">
            <a:xfrm>
              <a:off x="2156" y="2038"/>
              <a:ext cx="1038" cy="23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0x04A41A44</a:t>
              </a:r>
              <a:endPara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8297" name="Rectangle 25"/>
            <p:cNvSpPr>
              <a:spLocks noChangeArrowheads="1"/>
            </p:cNvSpPr>
            <p:nvPr/>
          </p:nvSpPr>
          <p:spPr bwMode="auto">
            <a:xfrm>
              <a:off x="1123" y="2038"/>
              <a:ext cx="1033" cy="23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0</a:t>
              </a:r>
              <a:r>
                <a:rPr lang="en-US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x0012F680</a:t>
              </a:r>
              <a:endPara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8298" name="Rectangle 26"/>
            <p:cNvSpPr>
              <a:spLocks noChangeArrowheads="1"/>
            </p:cNvSpPr>
            <p:nvPr/>
          </p:nvSpPr>
          <p:spPr bwMode="auto">
            <a:xfrm>
              <a:off x="2157" y="1615"/>
              <a:ext cx="1038" cy="42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anchor="ctr" anchorCtr="0">
              <a:spAutoFit/>
            </a:bodyPr>
            <a:lstStyle/>
            <a:p>
              <a:pPr algn="ctr" eaLnBrk="0" hangingPunct="0">
                <a:lnSpc>
                  <a:spcPct val="24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...</a:t>
              </a:r>
              <a:endPara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8299" name="Rectangle 27"/>
            <p:cNvSpPr>
              <a:spLocks noChangeArrowheads="1"/>
            </p:cNvSpPr>
            <p:nvPr/>
          </p:nvSpPr>
          <p:spPr bwMode="auto">
            <a:xfrm>
              <a:off x="1124" y="1615"/>
              <a:ext cx="1033" cy="42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anchor="ctr" anchorCtr="0">
              <a:spAutoFit/>
            </a:bodyPr>
            <a:lstStyle/>
            <a:p>
              <a:pPr algn="ctr" eaLnBrk="0" hangingPunct="0">
                <a:lnSpc>
                  <a:spcPct val="24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...</a:t>
              </a:r>
              <a:endPara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8300" name="Rectangle 28"/>
            <p:cNvSpPr>
              <a:spLocks noChangeArrowheads="1"/>
            </p:cNvSpPr>
            <p:nvPr/>
          </p:nvSpPr>
          <p:spPr bwMode="auto">
            <a:xfrm>
              <a:off x="2160" y="1317"/>
              <a:ext cx="1038" cy="27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35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Value</a:t>
              </a:r>
              <a:endPara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8301" name="Rectangle 29"/>
            <p:cNvSpPr>
              <a:spLocks noChangeArrowheads="1"/>
            </p:cNvSpPr>
            <p:nvPr/>
          </p:nvSpPr>
          <p:spPr bwMode="auto">
            <a:xfrm>
              <a:off x="1122" y="1317"/>
              <a:ext cx="1033" cy="27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35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Address</a:t>
              </a:r>
              <a:endPara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88" name="Rectangle 5"/>
          <p:cNvSpPr>
            <a:spLocks noChangeArrowheads="1"/>
          </p:cNvSpPr>
          <p:nvPr/>
        </p:nvSpPr>
        <p:spPr bwMode="auto">
          <a:xfrm>
            <a:off x="5662612" y="1066800"/>
            <a:ext cx="3300413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Dynamic memory (managed heap)</a:t>
            </a:r>
            <a:endParaRPr lang="bg-BG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9" name="Rectangle 24"/>
          <p:cNvSpPr>
            <a:spLocks noChangeArrowheads="1"/>
          </p:cNvSpPr>
          <p:nvPr/>
        </p:nvSpPr>
        <p:spPr bwMode="auto">
          <a:xfrm>
            <a:off x="7304468" y="3548253"/>
            <a:ext cx="1647825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200</a:t>
            </a:r>
            <a:endParaRPr lang="bg-BG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" name="Rectangle 25"/>
          <p:cNvSpPr>
            <a:spLocks noChangeArrowheads="1"/>
          </p:cNvSpPr>
          <p:nvPr/>
        </p:nvSpPr>
        <p:spPr bwMode="auto">
          <a:xfrm>
            <a:off x="5664581" y="3548253"/>
            <a:ext cx="1639888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x04A41A44</a:t>
            </a:r>
            <a:endParaRPr lang="bg-BG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1" name="Rectangle 26"/>
          <p:cNvSpPr>
            <a:spLocks noChangeArrowheads="1"/>
          </p:cNvSpPr>
          <p:nvPr/>
        </p:nvSpPr>
        <p:spPr bwMode="auto">
          <a:xfrm>
            <a:off x="7306056" y="2286765"/>
            <a:ext cx="1647825" cy="696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102" name="Rectangle 27"/>
          <p:cNvSpPr>
            <a:spLocks noChangeArrowheads="1"/>
          </p:cNvSpPr>
          <p:nvPr/>
        </p:nvSpPr>
        <p:spPr bwMode="auto">
          <a:xfrm>
            <a:off x="5666168" y="2332546"/>
            <a:ext cx="1639888" cy="6046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3" name="Rectangle 28"/>
          <p:cNvSpPr>
            <a:spLocks noChangeArrowheads="1"/>
          </p:cNvSpPr>
          <p:nvPr/>
        </p:nvSpPr>
        <p:spPr bwMode="auto">
          <a:xfrm>
            <a:off x="7310818" y="1898841"/>
            <a:ext cx="1647825" cy="4321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ct val="13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endParaRPr lang="bg-BG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4" name="Rectangle 29"/>
          <p:cNvSpPr>
            <a:spLocks noChangeArrowheads="1"/>
          </p:cNvSpPr>
          <p:nvPr/>
        </p:nvSpPr>
        <p:spPr bwMode="auto">
          <a:xfrm>
            <a:off x="5662993" y="1898841"/>
            <a:ext cx="1639888" cy="4321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ct val="13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Address</a:t>
            </a:r>
            <a:endParaRPr lang="bg-BG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0" name="Rectangle 26"/>
          <p:cNvSpPr>
            <a:spLocks noChangeArrowheads="1"/>
          </p:cNvSpPr>
          <p:nvPr/>
        </p:nvSpPr>
        <p:spPr bwMode="auto">
          <a:xfrm>
            <a:off x="7303325" y="2890840"/>
            <a:ext cx="1647825" cy="696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111" name="Rectangle 27"/>
          <p:cNvSpPr>
            <a:spLocks noChangeArrowheads="1"/>
          </p:cNvSpPr>
          <p:nvPr/>
        </p:nvSpPr>
        <p:spPr bwMode="auto">
          <a:xfrm>
            <a:off x="5663437" y="2936621"/>
            <a:ext cx="1639888" cy="6046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2" name="Rectangle 26"/>
          <p:cNvSpPr>
            <a:spLocks noChangeArrowheads="1"/>
          </p:cNvSpPr>
          <p:nvPr/>
        </p:nvSpPr>
        <p:spPr bwMode="auto">
          <a:xfrm>
            <a:off x="7305612" y="3911222"/>
            <a:ext cx="1647825" cy="696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113" name="Rectangle 27"/>
          <p:cNvSpPr>
            <a:spLocks noChangeArrowheads="1"/>
          </p:cNvSpPr>
          <p:nvPr/>
        </p:nvSpPr>
        <p:spPr bwMode="auto">
          <a:xfrm>
            <a:off x="5665724" y="3957003"/>
            <a:ext cx="1639888" cy="6046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4" name="Rectangle 26"/>
          <p:cNvSpPr>
            <a:spLocks noChangeArrowheads="1"/>
          </p:cNvSpPr>
          <p:nvPr/>
        </p:nvSpPr>
        <p:spPr bwMode="auto">
          <a:xfrm>
            <a:off x="7310501" y="4517202"/>
            <a:ext cx="1647825" cy="696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115" name="Rectangle 27"/>
          <p:cNvSpPr>
            <a:spLocks noChangeArrowheads="1"/>
          </p:cNvSpPr>
          <p:nvPr/>
        </p:nvSpPr>
        <p:spPr bwMode="auto">
          <a:xfrm>
            <a:off x="5670613" y="4562983"/>
            <a:ext cx="1639888" cy="6046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3" name="Rectangle 26"/>
          <p:cNvSpPr>
            <a:spLocks noChangeArrowheads="1"/>
          </p:cNvSpPr>
          <p:nvPr/>
        </p:nvSpPr>
        <p:spPr bwMode="auto">
          <a:xfrm>
            <a:off x="7309168" y="5120579"/>
            <a:ext cx="1647825" cy="696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124" name="Rectangle 27"/>
          <p:cNvSpPr>
            <a:spLocks noChangeArrowheads="1"/>
          </p:cNvSpPr>
          <p:nvPr/>
        </p:nvSpPr>
        <p:spPr bwMode="auto">
          <a:xfrm>
            <a:off x="5669280" y="5166360"/>
            <a:ext cx="1639888" cy="6046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5" name="Rectangle 26"/>
          <p:cNvSpPr>
            <a:spLocks noChangeArrowheads="1"/>
          </p:cNvSpPr>
          <p:nvPr/>
        </p:nvSpPr>
        <p:spPr bwMode="auto">
          <a:xfrm>
            <a:off x="7306437" y="5726559"/>
            <a:ext cx="1647825" cy="696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126" name="Rectangle 27"/>
          <p:cNvSpPr>
            <a:spLocks noChangeArrowheads="1"/>
          </p:cNvSpPr>
          <p:nvPr/>
        </p:nvSpPr>
        <p:spPr bwMode="auto">
          <a:xfrm>
            <a:off x="5666549" y="5772340"/>
            <a:ext cx="1639888" cy="6046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4837814" y="3402419"/>
            <a:ext cx="925033" cy="265814"/>
          </a:xfrm>
          <a:prstGeom prst="straightConnector1">
            <a:avLst/>
          </a:prstGeom>
          <a:ln w="34925">
            <a:solidFill>
              <a:schemeClr val="accent5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4859079" y="3774558"/>
            <a:ext cx="893135" cy="1588"/>
          </a:xfrm>
          <a:prstGeom prst="straightConnector1">
            <a:avLst/>
          </a:prstGeom>
          <a:ln w="34925">
            <a:solidFill>
              <a:schemeClr val="accent5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49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1371600"/>
            <a:ext cx="7924800" cy="685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Value and Reference Types</a:t>
            </a:r>
            <a:endParaRPr lang="en-US" noProof="1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09600" y="2097879"/>
            <a:ext cx="7924800" cy="569120"/>
          </a:xfrm>
        </p:spPr>
        <p:txBody>
          <a:bodyPr/>
          <a:lstStyle/>
          <a:p>
            <a:r>
              <a:rPr smtClean="0"/>
              <a:t>Live Demo</a:t>
            </a:r>
            <a:endParaRPr lang="bg-BG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743200"/>
            <a:ext cx="3657600" cy="3354902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13717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www.coachwithjeremy.com/blog/wp-content/uploads/2009/01/calrify-valu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371600"/>
            <a:ext cx="4076700" cy="2715084"/>
          </a:xfrm>
          <a:prstGeom prst="roundRect">
            <a:avLst>
              <a:gd name="adj" fmla="val 403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362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58888" y="4800600"/>
            <a:ext cx="6480175" cy="736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Boxing and Unboxing</a:t>
            </a:r>
            <a:endParaRPr lang="bg-BG" dirty="0"/>
          </a:p>
        </p:txBody>
      </p:sp>
      <p:pic>
        <p:nvPicPr>
          <p:cNvPr id="119810" name="Picture 2" descr="http://www.wired.com/images_blogs/photos/uncategorized/2007/09/11/orangebox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84119"/>
            <a:ext cx="2209800" cy="2125731"/>
          </a:xfrm>
          <a:prstGeom prst="roundRect">
            <a:avLst>
              <a:gd name="adj" fmla="val 6511"/>
            </a:avLst>
          </a:prstGeom>
          <a:noFill/>
        </p:spPr>
      </p:pic>
      <p:pic>
        <p:nvPicPr>
          <p:cNvPr id="5" name="Picture 2" descr="http://dclips.fundraw.com/zobo500dir/cardboard_box_jarno_vasa_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819400"/>
            <a:ext cx="2223902" cy="1650134"/>
          </a:xfrm>
          <a:prstGeom prst="roundRect">
            <a:avLst>
              <a:gd name="adj" fmla="val 6511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849436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Building blocks of .NET Framework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457200" y="2133600"/>
            <a:ext cx="7162800" cy="4267200"/>
            <a:chOff x="457200" y="1962150"/>
            <a:chExt cx="7605208" cy="4438650"/>
          </a:xfrm>
        </p:grpSpPr>
        <p:sp>
          <p:nvSpPr>
            <p:cNvPr id="9" name="Rectangle 2"/>
            <p:cNvSpPr>
              <a:spLocks noChangeArrowheads="1"/>
            </p:cNvSpPr>
            <p:nvPr/>
          </p:nvSpPr>
          <p:spPr bwMode="auto">
            <a:xfrm>
              <a:off x="457200" y="5832475"/>
              <a:ext cx="7594600" cy="568325"/>
            </a:xfrm>
            <a:prstGeom prst="rect">
              <a:avLst/>
            </a:prstGeom>
            <a:solidFill>
              <a:srgbClr val="808080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808080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Operating </a:t>
              </a:r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System (OS)</a:t>
              </a:r>
              <a:endPara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Rectangle 3"/>
            <p:cNvSpPr>
              <a:spLocks noChangeArrowheads="1"/>
            </p:cNvSpPr>
            <p:nvPr/>
          </p:nvSpPr>
          <p:spPr bwMode="auto">
            <a:xfrm>
              <a:off x="457200" y="5200650"/>
              <a:ext cx="7594600" cy="568325"/>
            </a:xfrm>
            <a:prstGeom prst="rect">
              <a:avLst/>
            </a:prstGeom>
            <a:solidFill>
              <a:schemeClr val="hlink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Common Language </a:t>
              </a:r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Runtime (CLR)</a:t>
              </a:r>
              <a:endPara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Rectangle 4"/>
            <p:cNvSpPr>
              <a:spLocks noChangeArrowheads="1"/>
            </p:cNvSpPr>
            <p:nvPr/>
          </p:nvSpPr>
          <p:spPr bwMode="auto">
            <a:xfrm>
              <a:off x="457200" y="4632325"/>
              <a:ext cx="7594600" cy="504825"/>
            </a:xfrm>
            <a:prstGeom prst="rect">
              <a:avLst/>
            </a:prstGeom>
            <a:solidFill>
              <a:schemeClr val="accent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accent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Base Class </a:t>
              </a:r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Library (BCL)</a:t>
              </a:r>
              <a:endPara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457200" y="4064000"/>
              <a:ext cx="7594600" cy="50482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accent6">
                  <a:lumMod val="60000"/>
                  <a:lumOff val="40000"/>
                </a:schemeClr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ADO.NET, EF, LINQ </a:t>
              </a:r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and </a:t>
              </a:r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XML (Data Tier)</a:t>
              </a:r>
              <a:endPara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Rectangle 5"/>
            <p:cNvSpPr>
              <a:spLocks noChangeArrowheads="1"/>
            </p:cNvSpPr>
            <p:nvPr/>
          </p:nvSpPr>
          <p:spPr bwMode="auto">
            <a:xfrm>
              <a:off x="467808" y="3495152"/>
              <a:ext cx="7594600" cy="504825"/>
            </a:xfrm>
            <a:prstGeom prst="rect">
              <a:avLst/>
            </a:prstGeom>
            <a:solidFill>
              <a:srgbClr val="FF99FF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FF69FF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WCF and WWF (Communication and Workflow Tier)</a:t>
              </a:r>
              <a:endPara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Rectangle 6"/>
            <p:cNvSpPr>
              <a:spLocks noChangeArrowheads="1"/>
            </p:cNvSpPr>
            <p:nvPr/>
          </p:nvSpPr>
          <p:spPr bwMode="auto">
            <a:xfrm>
              <a:off x="461944" y="2534714"/>
              <a:ext cx="3094056" cy="884238"/>
            </a:xfrm>
            <a:prstGeom prst="rect">
              <a:avLst/>
            </a:prstGeom>
            <a:solidFill>
              <a:srgbClr val="F8C15E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accent4">
                  <a:lumMod val="75000"/>
                </a:schemeClr>
              </a:extrusionClr>
            </a:sp3d>
          </p:spPr>
          <p:txBody>
            <a:bodyPr wrap="none" anchor="ctr">
              <a:flatTx/>
            </a:bodyPr>
            <a:lstStyle/>
            <a:p>
              <a:pPr algn="ctr">
                <a:lnSpc>
                  <a:spcPts val="2200"/>
                </a:lnSpc>
              </a:pPr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ASP.NET</a:t>
              </a:r>
            </a:p>
            <a:p>
              <a:pPr algn="ctr">
                <a:lnSpc>
                  <a:spcPts val="2200"/>
                </a:lnSpc>
              </a:pPr>
              <a:r>
                <a:rPr lang="en-US" sz="1800" b="1" i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Web </a:t>
              </a:r>
              <a:r>
                <a:rPr lang="en-US" sz="1800" b="1" i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Forms, MVC,</a:t>
              </a:r>
              <a:br>
                <a:rPr lang="en-US" sz="1800" b="1" i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sz="1800" b="1" i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Web API, </a:t>
              </a:r>
              <a:r>
                <a:rPr lang="en-US" sz="1800" b="1" i="1" noProof="1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SignalR</a:t>
              </a:r>
              <a:endParaRPr lang="en-US" sz="1800" b="1" i="1" noProof="1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Rectangle 7"/>
            <p:cNvSpPr>
              <a:spLocks noChangeArrowheads="1"/>
            </p:cNvSpPr>
            <p:nvPr/>
          </p:nvSpPr>
          <p:spPr bwMode="auto">
            <a:xfrm>
              <a:off x="3632200" y="2531016"/>
              <a:ext cx="1447800" cy="884238"/>
            </a:xfrm>
            <a:prstGeom prst="rect">
              <a:avLst/>
            </a:prstGeom>
            <a:solidFill>
              <a:srgbClr val="F8C15E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accent4">
                  <a:lumMod val="75000"/>
                </a:schemeClr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Windows</a:t>
              </a:r>
            </a:p>
            <a:p>
              <a:pPr algn="ctr"/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Forms</a:t>
              </a:r>
            </a:p>
          </p:txBody>
        </p:sp>
        <p:sp>
          <p:nvSpPr>
            <p:cNvPr id="16" name="Rectangle 7"/>
            <p:cNvSpPr>
              <a:spLocks noChangeArrowheads="1"/>
            </p:cNvSpPr>
            <p:nvPr/>
          </p:nvSpPr>
          <p:spPr bwMode="auto">
            <a:xfrm>
              <a:off x="5156200" y="2531016"/>
              <a:ext cx="1333500" cy="884238"/>
            </a:xfrm>
            <a:prstGeom prst="rect">
              <a:avLst/>
            </a:prstGeom>
            <a:solidFill>
              <a:srgbClr val="F8C15E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accent4">
                  <a:lumMod val="75000"/>
                </a:schemeClr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WPF / </a:t>
              </a:r>
              <a:b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XAML</a:t>
              </a:r>
              <a:endPara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Rectangle 7"/>
            <p:cNvSpPr>
              <a:spLocks noChangeArrowheads="1"/>
            </p:cNvSpPr>
            <p:nvPr/>
          </p:nvSpPr>
          <p:spPr bwMode="auto">
            <a:xfrm>
              <a:off x="6565900" y="2531016"/>
              <a:ext cx="1485900" cy="884238"/>
            </a:xfrm>
            <a:prstGeom prst="rect">
              <a:avLst/>
            </a:prstGeom>
            <a:solidFill>
              <a:srgbClr val="F8C15E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accent4">
                  <a:lumMod val="75000"/>
                </a:schemeClr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noProof="1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WinJS</a:t>
              </a:r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/</a:t>
              </a:r>
              <a:b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Win8</a:t>
              </a:r>
              <a:endPara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Rectangle 10"/>
            <p:cNvSpPr>
              <a:spLocks noChangeArrowheads="1"/>
            </p:cNvSpPr>
            <p:nvPr/>
          </p:nvSpPr>
          <p:spPr bwMode="auto">
            <a:xfrm>
              <a:off x="458283" y="1981200"/>
              <a:ext cx="644525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C#</a:t>
              </a:r>
            </a:p>
          </p:txBody>
        </p:sp>
        <p:sp>
          <p:nvSpPr>
            <p:cNvPr id="19" name="Rectangle 11"/>
            <p:cNvSpPr>
              <a:spLocks noChangeArrowheads="1"/>
            </p:cNvSpPr>
            <p:nvPr/>
          </p:nvSpPr>
          <p:spPr bwMode="auto">
            <a:xfrm>
              <a:off x="1147744" y="1981200"/>
              <a:ext cx="650875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C++</a:t>
              </a:r>
            </a:p>
          </p:txBody>
        </p:sp>
        <p:sp>
          <p:nvSpPr>
            <p:cNvPr id="20" name="Rectangle 12"/>
            <p:cNvSpPr>
              <a:spLocks noChangeArrowheads="1"/>
            </p:cNvSpPr>
            <p:nvPr/>
          </p:nvSpPr>
          <p:spPr bwMode="auto">
            <a:xfrm>
              <a:off x="1849456" y="1981200"/>
              <a:ext cx="1106992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VB.NET</a:t>
              </a:r>
            </a:p>
          </p:txBody>
        </p:sp>
        <p:sp>
          <p:nvSpPr>
            <p:cNvPr id="21" name="Rectangle 13"/>
            <p:cNvSpPr>
              <a:spLocks noChangeArrowheads="1"/>
            </p:cNvSpPr>
            <p:nvPr/>
          </p:nvSpPr>
          <p:spPr bwMode="auto">
            <a:xfrm>
              <a:off x="2998264" y="1981200"/>
              <a:ext cx="684213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J#</a:t>
              </a:r>
            </a:p>
          </p:txBody>
        </p:sp>
        <p:sp>
          <p:nvSpPr>
            <p:cNvPr id="22" name="Rectangle 13"/>
            <p:cNvSpPr>
              <a:spLocks noChangeArrowheads="1"/>
            </p:cNvSpPr>
            <p:nvPr/>
          </p:nvSpPr>
          <p:spPr bwMode="auto">
            <a:xfrm>
              <a:off x="3735947" y="1981200"/>
              <a:ext cx="684213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2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F#</a:t>
              </a:r>
              <a:endParaRPr lang="en-US" sz="22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Rectangle 13"/>
            <p:cNvSpPr>
              <a:spLocks noChangeArrowheads="1"/>
            </p:cNvSpPr>
            <p:nvPr/>
          </p:nvSpPr>
          <p:spPr bwMode="auto">
            <a:xfrm>
              <a:off x="4471987" y="1981200"/>
              <a:ext cx="932910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2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PHP</a:t>
              </a:r>
              <a:endParaRPr lang="en-US" sz="22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Rectangle 14"/>
            <p:cNvSpPr>
              <a:spLocks noChangeArrowheads="1"/>
            </p:cNvSpPr>
            <p:nvPr/>
          </p:nvSpPr>
          <p:spPr bwMode="auto">
            <a:xfrm>
              <a:off x="5463110" y="1981200"/>
              <a:ext cx="785848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Perl</a:t>
              </a:r>
            </a:p>
          </p:txBody>
        </p:sp>
        <p:sp>
          <p:nvSpPr>
            <p:cNvPr id="25" name="Rectangle 16"/>
            <p:cNvSpPr>
              <a:spLocks noChangeArrowheads="1"/>
            </p:cNvSpPr>
            <p:nvPr/>
          </p:nvSpPr>
          <p:spPr bwMode="auto">
            <a:xfrm>
              <a:off x="6299200" y="1970088"/>
              <a:ext cx="914400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Delphi</a:t>
              </a:r>
            </a:p>
          </p:txBody>
        </p:sp>
        <p:sp>
          <p:nvSpPr>
            <p:cNvPr id="26" name="Rectangle 17"/>
            <p:cNvSpPr>
              <a:spLocks noChangeArrowheads="1"/>
            </p:cNvSpPr>
            <p:nvPr/>
          </p:nvSpPr>
          <p:spPr bwMode="auto">
            <a:xfrm>
              <a:off x="7259637" y="1962150"/>
              <a:ext cx="792163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…</a:t>
              </a:r>
            </a:p>
          </p:txBody>
        </p:sp>
      </p:grpSp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.NET Framework</a:t>
            </a:r>
            <a:endParaRPr lang="bg-BG" dirty="0"/>
          </a:p>
        </p:txBody>
      </p:sp>
      <p:sp>
        <p:nvSpPr>
          <p:cNvPr id="2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456725" name="AutoShape 21"/>
          <p:cNvSpPr>
            <a:spLocks/>
          </p:cNvSpPr>
          <p:nvPr/>
        </p:nvSpPr>
        <p:spPr bwMode="auto">
          <a:xfrm>
            <a:off x="7830498" y="2466754"/>
            <a:ext cx="345939" cy="2509284"/>
          </a:xfrm>
          <a:prstGeom prst="rightBrace">
            <a:avLst>
              <a:gd name="adj1" fmla="val 36330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6726" name="Text Box 22"/>
          <p:cNvSpPr txBox="1">
            <a:spLocks noChangeArrowheads="1"/>
          </p:cNvSpPr>
          <p:nvPr/>
        </p:nvSpPr>
        <p:spPr bwMode="auto">
          <a:xfrm>
            <a:off x="8185204" y="3439633"/>
            <a:ext cx="841838" cy="579646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FCL</a:t>
            </a:r>
            <a:endParaRPr lang="bg-BG" sz="28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456727" name="AutoShape 23"/>
          <p:cNvSpPr>
            <a:spLocks/>
          </p:cNvSpPr>
          <p:nvPr/>
        </p:nvSpPr>
        <p:spPr bwMode="auto">
          <a:xfrm>
            <a:off x="7827334" y="5018568"/>
            <a:ext cx="304800" cy="574158"/>
          </a:xfrm>
          <a:prstGeom prst="rightBrace">
            <a:avLst>
              <a:gd name="adj1" fmla="val 14280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6728" name="Text Box 24"/>
          <p:cNvSpPr txBox="1">
            <a:spLocks noChangeArrowheads="1"/>
          </p:cNvSpPr>
          <p:nvPr/>
        </p:nvSpPr>
        <p:spPr bwMode="auto">
          <a:xfrm>
            <a:off x="8163385" y="5025486"/>
            <a:ext cx="904415" cy="579646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CLR</a:t>
            </a:r>
            <a:endParaRPr lang="bg-BG" sz="28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16824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Boxing and Unboxing</a:t>
            </a:r>
            <a:endParaRPr lang="bg-BG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Value types can be </a:t>
            </a:r>
            <a:r>
              <a:rPr lang="en-US" dirty="0" smtClean="0"/>
              <a:t>stored in </a:t>
            </a:r>
            <a:r>
              <a:rPr lang="en-US" dirty="0"/>
              <a:t>reference types</a:t>
            </a:r>
          </a:p>
          <a:p>
            <a:pPr>
              <a:lnSpc>
                <a:spcPct val="100000"/>
              </a:lnSpc>
            </a:pPr>
            <a:r>
              <a:rPr lang="en-US" dirty="0"/>
              <a:t>If needed CLR boxes and </a:t>
            </a:r>
            <a:r>
              <a:rPr lang="en-US" dirty="0" smtClean="0"/>
              <a:t>unboxes value </a:t>
            </a:r>
            <a:r>
              <a:rPr lang="en-US" dirty="0"/>
              <a:t>types</a:t>
            </a:r>
          </a:p>
          <a:p>
            <a:pPr>
              <a:lnSpc>
                <a:spcPct val="100000"/>
              </a:lnSpc>
            </a:pPr>
            <a:r>
              <a:rPr lang="en-US" dirty="0"/>
              <a:t>Boxing is operation, that converts a value type to a reference one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Unboxing is the opposite </a:t>
            </a:r>
            <a:r>
              <a:rPr lang="en-US" dirty="0" smtClean="0"/>
              <a:t>operation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Converts </a:t>
            </a:r>
            <a:r>
              <a:rPr lang="en-US" dirty="0"/>
              <a:t>boxed value to </a:t>
            </a:r>
            <a:r>
              <a:rPr lang="en-US" dirty="0" smtClean="0"/>
              <a:t>ordinary value </a:t>
            </a:r>
            <a:r>
              <a:rPr lang="en-US" dirty="0"/>
              <a:t>type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50</a:t>
            </a:fld>
            <a:endParaRPr lang="en-US" sz="1100" dirty="0"/>
          </a:p>
        </p:txBody>
      </p:sp>
      <p:pic>
        <p:nvPicPr>
          <p:cNvPr id="5" name="Picture 2" descr="http://www.wired.com/images_blogs/photos/uncategorized/2007/09/11/orangebox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877175"/>
            <a:ext cx="1717486" cy="1648786"/>
          </a:xfrm>
          <a:prstGeom prst="roundRect">
            <a:avLst>
              <a:gd name="adj" fmla="val 6511"/>
            </a:avLst>
          </a:prstGeom>
          <a:noFill/>
        </p:spPr>
      </p:pic>
      <p:pic>
        <p:nvPicPr>
          <p:cNvPr id="117762" name="Picture 2" descr="http://dclips.fundraw.com/zobo500dir/cardboard_box_jarno_vasa_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69" y="4876801"/>
            <a:ext cx="2223902" cy="1650134"/>
          </a:xfrm>
          <a:prstGeom prst="roundRect">
            <a:avLst>
              <a:gd name="adj" fmla="val 6511"/>
            </a:avLst>
          </a:prstGeom>
          <a:noFill/>
        </p:spPr>
      </p:pic>
      <p:cxnSp>
        <p:nvCxnSpPr>
          <p:cNvPr id="8" name="Straight Arrow Connector 7"/>
          <p:cNvCxnSpPr/>
          <p:nvPr/>
        </p:nvCxnSpPr>
        <p:spPr>
          <a:xfrm>
            <a:off x="4114800" y="5702300"/>
            <a:ext cx="1140574" cy="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74562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Boxing</a:t>
            </a:r>
            <a:endParaRPr lang="bg-BG" sz="3200"/>
          </a:p>
        </p:txBody>
      </p:sp>
      <p:sp>
        <p:nvSpPr>
          <p:cNvPr id="4853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4500" indent="-444500">
              <a:lnSpc>
                <a:spcPct val="86000"/>
              </a:lnSpc>
              <a:spcBef>
                <a:spcPct val="30000"/>
              </a:spcBef>
              <a:buFont typeface="Wingdings" pitchFamily="2" charset="2"/>
              <a:buAutoNum type="arabicPeriod"/>
              <a:tabLst>
                <a:tab pos="3714750" algn="l"/>
              </a:tabLst>
            </a:pPr>
            <a:r>
              <a:rPr lang="en-US" dirty="0"/>
              <a:t>Allocates dynamic memory for the creation of the object</a:t>
            </a:r>
          </a:p>
          <a:p>
            <a:pPr marL="444500" indent="-444500">
              <a:lnSpc>
                <a:spcPct val="86000"/>
              </a:lnSpc>
              <a:spcBef>
                <a:spcPct val="30000"/>
              </a:spcBef>
              <a:buFont typeface="Wingdings" pitchFamily="2" charset="2"/>
              <a:buAutoNum type="arabicPeriod"/>
              <a:tabLst>
                <a:tab pos="3714750" algn="l"/>
              </a:tabLst>
            </a:pPr>
            <a:r>
              <a:rPr lang="en-US" dirty="0"/>
              <a:t>Copies the contents of the variable from the stack to the allocated </a:t>
            </a:r>
            <a:r>
              <a:rPr lang="en-US" dirty="0" smtClean="0"/>
              <a:t>dynamic </a:t>
            </a:r>
            <a:r>
              <a:rPr lang="en-US" dirty="0"/>
              <a:t>memory</a:t>
            </a:r>
            <a:endParaRPr lang="bg-BG" dirty="0"/>
          </a:p>
          <a:p>
            <a:pPr marL="444500" indent="-444500">
              <a:lnSpc>
                <a:spcPct val="86000"/>
              </a:lnSpc>
              <a:spcBef>
                <a:spcPct val="30000"/>
              </a:spcBef>
              <a:buFont typeface="Wingdings" pitchFamily="2" charset="2"/>
              <a:buAutoNum type="arabicPeriod"/>
              <a:tabLst>
                <a:tab pos="3714750" algn="l"/>
              </a:tabLst>
            </a:pPr>
            <a:r>
              <a:rPr lang="en-US" dirty="0"/>
              <a:t>Returns a reference to the created object in the dynamic memory</a:t>
            </a:r>
            <a:endParaRPr lang="bg-BG" dirty="0"/>
          </a:p>
          <a:p>
            <a:pPr marL="444500" indent="-444500">
              <a:lnSpc>
                <a:spcPct val="86000"/>
              </a:lnSpc>
              <a:spcBef>
                <a:spcPct val="30000"/>
              </a:spcBef>
              <a:buFont typeface="Wingdings" pitchFamily="2" charset="2"/>
              <a:buAutoNum type="arabicPeriod"/>
              <a:tabLst>
                <a:tab pos="3714750" algn="l"/>
              </a:tabLst>
            </a:pPr>
            <a:r>
              <a:rPr lang="en-US" dirty="0"/>
              <a:t>The original type is memorized</a:t>
            </a:r>
            <a:endParaRPr lang="bg-BG" dirty="0"/>
          </a:p>
          <a:p>
            <a:pPr marL="444500" indent="-444500">
              <a:lnSpc>
                <a:spcPct val="86000"/>
              </a:lnSpc>
              <a:spcBef>
                <a:spcPct val="30000"/>
              </a:spcBef>
              <a:buFont typeface="Wingdings" pitchFamily="2" charset="2"/>
              <a:buAutoNum type="arabicPeriod"/>
              <a:tabLst>
                <a:tab pos="3714750" algn="l"/>
              </a:tabLst>
            </a:pPr>
            <a:r>
              <a:rPr lang="en-US" dirty="0"/>
              <a:t>The dynamic memory contains information, that the object reference holds boxed object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51</a:t>
            </a:fld>
            <a:endParaRPr lang="en-US" sz="1100" dirty="0"/>
          </a:p>
        </p:txBody>
      </p:sp>
      <p:pic>
        <p:nvPicPr>
          <p:cNvPr id="5" name="Picture 2" descr="http://www.wired.com/images_blogs/photos/uncategorized/2007/09/11/orangebox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3810001"/>
            <a:ext cx="990600" cy="950976"/>
          </a:xfrm>
          <a:prstGeom prst="roundRect">
            <a:avLst>
              <a:gd name="adj" fmla="val 6511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29890924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noProof="1"/>
              <a:t>nboxing</a:t>
            </a:r>
            <a:endParaRPr lang="bg-BG" dirty="0"/>
          </a:p>
        </p:txBody>
      </p:sp>
      <p:sp>
        <p:nvSpPr>
          <p:cNvPr id="48742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6705600" cy="5638800"/>
          </a:xfrm>
        </p:spPr>
        <p:txBody>
          <a:bodyPr/>
          <a:lstStyle/>
          <a:p>
            <a:pPr marL="539750" indent="-539750">
              <a:lnSpc>
                <a:spcPct val="100000"/>
              </a:lnSpc>
              <a:buFont typeface="Wingdings" pitchFamily="2" charset="2"/>
              <a:buAutoNum type="arabicPeriod"/>
            </a:pPr>
            <a:r>
              <a:rPr lang="en-US" dirty="0"/>
              <a:t>If the reference is</a:t>
            </a:r>
            <a:r>
              <a:rPr lang="bg-BG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null</a:t>
            </a:r>
            <a:r>
              <a:rPr lang="bg-BG" dirty="0"/>
              <a:t> </a:t>
            </a:r>
            <a:r>
              <a:rPr lang="en-US" dirty="0" smtClean="0"/>
              <a:t>a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NullReferenceException</a:t>
            </a:r>
            <a:r>
              <a:rPr lang="en-US" dirty="0" smtClean="0"/>
              <a:t> is thrown</a:t>
            </a:r>
            <a:r>
              <a:rPr lang="bg-BG" dirty="0" smtClean="0"/>
              <a:t> </a:t>
            </a:r>
            <a:endParaRPr lang="en-US" dirty="0"/>
          </a:p>
          <a:p>
            <a:pPr marL="539750" indent="-539750">
              <a:lnSpc>
                <a:spcPct val="100000"/>
              </a:lnSpc>
              <a:buFont typeface="Wingdings" pitchFamily="2" charset="2"/>
              <a:buAutoNum type="arabicPeriod"/>
            </a:pPr>
            <a:r>
              <a:rPr lang="en-US" dirty="0"/>
              <a:t>If the reference does not </a:t>
            </a:r>
            <a:r>
              <a:rPr lang="en-US" dirty="0" smtClean="0"/>
              <a:t>point to </a:t>
            </a:r>
            <a:r>
              <a:rPr lang="en-US" dirty="0"/>
              <a:t>a valid boxed value </a:t>
            </a:r>
            <a:r>
              <a:rPr lang="en-US" dirty="0" smtClean="0"/>
              <a:t>an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InvalidCastException</a:t>
            </a:r>
            <a:r>
              <a:rPr lang="en-US" dirty="0" smtClean="0"/>
              <a:t> is thrown</a:t>
            </a:r>
            <a:endParaRPr lang="en-US" noProof="1">
              <a:latin typeface="Courier New" pitchFamily="49" charset="0"/>
            </a:endParaRPr>
          </a:p>
          <a:p>
            <a:pPr marL="539750" indent="-539750">
              <a:lnSpc>
                <a:spcPct val="100000"/>
              </a:lnSpc>
              <a:buFont typeface="Wingdings" pitchFamily="2" charset="2"/>
              <a:buAutoNum type="arabicPeriod"/>
            </a:pPr>
            <a:r>
              <a:rPr lang="en-US" dirty="0"/>
              <a:t>The value is pulled from the </a:t>
            </a:r>
            <a:r>
              <a:rPr lang="en-US" dirty="0" smtClean="0"/>
              <a:t>heap and </a:t>
            </a:r>
            <a:r>
              <a:rPr lang="en-US" dirty="0"/>
              <a:t>is stored into the </a:t>
            </a:r>
            <a:r>
              <a:rPr lang="en-US" dirty="0" smtClean="0"/>
              <a:t>stack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52</a:t>
            </a:fld>
            <a:endParaRPr lang="en-US" sz="1100" dirty="0"/>
          </a:p>
        </p:txBody>
      </p:sp>
      <p:pic>
        <p:nvPicPr>
          <p:cNvPr id="38914" name="Picture 2" descr="http://www.vineyardsoft.com/images/management-excepti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496746"/>
            <a:ext cx="1647722" cy="2237054"/>
          </a:xfrm>
          <a:prstGeom prst="roundRect">
            <a:avLst>
              <a:gd name="adj" fmla="val 494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2" descr="http://dclips.fundraw.com/zobo500dir/cardboard_box_jarno_vasa_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953001"/>
            <a:ext cx="1643125" cy="1219199"/>
          </a:xfrm>
          <a:prstGeom prst="roundRect">
            <a:avLst>
              <a:gd name="adj" fmla="val 6511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5283614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Boxing Value Types</a:t>
            </a:r>
            <a:endParaRPr lang="bg-BG" dirty="0"/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53</a:t>
            </a:fld>
            <a:endParaRPr lang="en-US" sz="1100" dirty="0"/>
          </a:p>
        </p:txBody>
      </p:sp>
      <p:sp>
        <p:nvSpPr>
          <p:cNvPr id="482308" name="Cloud"/>
          <p:cNvSpPr>
            <a:spLocks noChangeAspect="1" noEditPoints="1" noChangeArrowheads="1"/>
          </p:cNvSpPr>
          <p:nvPr/>
        </p:nvSpPr>
        <p:spPr bwMode="auto">
          <a:xfrm flipH="1">
            <a:off x="479425" y="1692275"/>
            <a:ext cx="2840038" cy="4830763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endParaRPr kumimoji="0" lang="bg-BG" noProof="1">
              <a:solidFill>
                <a:srgbClr val="8181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82309" name="Text Box 5"/>
          <p:cNvSpPr txBox="1">
            <a:spLocks noChangeArrowheads="1"/>
          </p:cNvSpPr>
          <p:nvPr/>
        </p:nvSpPr>
        <p:spPr bwMode="auto">
          <a:xfrm>
            <a:off x="1143000" y="2209800"/>
            <a:ext cx="1728358" cy="181588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i=5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</a:pPr>
            <a:r>
              <a:rPr kumimoji="0" lang="en-US" b="1" i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(value-type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i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 in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i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stack)</a:t>
            </a:r>
          </a:p>
        </p:txBody>
      </p:sp>
      <p:sp>
        <p:nvSpPr>
          <p:cNvPr id="482310" name="Cloud"/>
          <p:cNvSpPr>
            <a:spLocks noChangeAspect="1" noEditPoints="1" noChangeArrowheads="1"/>
          </p:cNvSpPr>
          <p:nvPr/>
        </p:nvSpPr>
        <p:spPr bwMode="auto">
          <a:xfrm flipH="1">
            <a:off x="6102350" y="1693863"/>
            <a:ext cx="2590800" cy="4830762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endParaRPr kumimoji="0" lang="bg-BG" noProof="1">
              <a:solidFill>
                <a:srgbClr val="8181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82311" name="Line 7"/>
          <p:cNvSpPr>
            <a:spLocks noChangeShapeType="1"/>
          </p:cNvSpPr>
          <p:nvPr/>
        </p:nvSpPr>
        <p:spPr bwMode="auto">
          <a:xfrm flipV="1">
            <a:off x="3127375" y="2840038"/>
            <a:ext cx="2967038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bg-BG"/>
          </a:p>
        </p:txBody>
      </p:sp>
      <p:sp>
        <p:nvSpPr>
          <p:cNvPr id="482312" name="Text Box 8"/>
          <p:cNvSpPr txBox="1">
            <a:spLocks noChangeArrowheads="1"/>
          </p:cNvSpPr>
          <p:nvPr/>
        </p:nvSpPr>
        <p:spPr bwMode="auto">
          <a:xfrm>
            <a:off x="3209925" y="2286000"/>
            <a:ext cx="274786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object</a:t>
            </a:r>
            <a:r>
              <a:rPr lang="en-US" sz="24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obj</a:t>
            </a:r>
            <a:r>
              <a:rPr lang="en-US" sz="24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= i</a:t>
            </a:r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</a:p>
        </p:txBody>
      </p:sp>
      <p:sp>
        <p:nvSpPr>
          <p:cNvPr id="482313" name="Text Box 9"/>
          <p:cNvSpPr txBox="1">
            <a:spLocks noChangeArrowheads="1"/>
          </p:cNvSpPr>
          <p:nvPr/>
        </p:nvSpPr>
        <p:spPr bwMode="auto">
          <a:xfrm>
            <a:off x="6965950" y="2581275"/>
            <a:ext cx="565150" cy="604838"/>
          </a:xfrm>
          <a:prstGeom prst="rect">
            <a:avLst/>
          </a:prstGeom>
          <a:noFill/>
          <a:ln w="317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bg-BG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5</a:t>
            </a:r>
          </a:p>
        </p:txBody>
      </p:sp>
      <p:sp>
        <p:nvSpPr>
          <p:cNvPr id="482314" name="Text Box 10"/>
          <p:cNvSpPr txBox="1">
            <a:spLocks noChangeArrowheads="1"/>
          </p:cNvSpPr>
          <p:nvPr/>
        </p:nvSpPr>
        <p:spPr bwMode="auto">
          <a:xfrm>
            <a:off x="3811588" y="2889250"/>
            <a:ext cx="154401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(boxing)</a:t>
            </a:r>
            <a:endParaRPr lang="en-US" sz="2400" b="1" noProof="1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482315" name="Text Box 11"/>
          <p:cNvSpPr txBox="1">
            <a:spLocks noChangeArrowheads="1"/>
          </p:cNvSpPr>
          <p:nvPr/>
        </p:nvSpPr>
        <p:spPr bwMode="auto">
          <a:xfrm>
            <a:off x="6831013" y="2062163"/>
            <a:ext cx="776175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obj</a:t>
            </a:r>
          </a:p>
        </p:txBody>
      </p:sp>
      <p:sp>
        <p:nvSpPr>
          <p:cNvPr id="482316" name="Text Box 12"/>
          <p:cNvSpPr txBox="1">
            <a:spLocks noChangeArrowheads="1"/>
          </p:cNvSpPr>
          <p:nvPr/>
        </p:nvSpPr>
        <p:spPr bwMode="auto">
          <a:xfrm>
            <a:off x="6494463" y="3270250"/>
            <a:ext cx="1885581" cy="163121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(boxed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value-type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the heap)</a:t>
            </a:r>
          </a:p>
        </p:txBody>
      </p:sp>
      <p:sp>
        <p:nvSpPr>
          <p:cNvPr id="482317" name="Freeform 13"/>
          <p:cNvSpPr>
            <a:spLocks/>
          </p:cNvSpPr>
          <p:nvPr/>
        </p:nvSpPr>
        <p:spPr bwMode="auto">
          <a:xfrm>
            <a:off x="6445250" y="2847975"/>
            <a:ext cx="1771650" cy="2217738"/>
          </a:xfrm>
          <a:custGeom>
            <a:avLst/>
            <a:gdLst/>
            <a:ahLst/>
            <a:cxnLst>
              <a:cxn ang="0">
                <a:pos x="770" y="0"/>
              </a:cxn>
              <a:cxn ang="0">
                <a:pos x="1157" y="0"/>
              </a:cxn>
              <a:cxn ang="0">
                <a:pos x="1150" y="1397"/>
              </a:cxn>
              <a:cxn ang="0">
                <a:pos x="750" y="1397"/>
              </a:cxn>
              <a:cxn ang="0">
                <a:pos x="0" y="1397"/>
              </a:cxn>
            </a:cxnLst>
            <a:rect l="0" t="0" r="r" b="b"/>
            <a:pathLst>
              <a:path w="1157" h="1397">
                <a:moveTo>
                  <a:pt x="770" y="0"/>
                </a:moveTo>
                <a:lnTo>
                  <a:pt x="1157" y="0"/>
                </a:lnTo>
                <a:lnTo>
                  <a:pt x="1150" y="1397"/>
                </a:lnTo>
                <a:lnTo>
                  <a:pt x="750" y="1397"/>
                </a:lnTo>
                <a:lnTo>
                  <a:pt x="0" y="1397"/>
                </a:ln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wrap="none" anchor="ctr"/>
          <a:lstStyle/>
          <a:p>
            <a:endParaRPr lang="bg-BG"/>
          </a:p>
        </p:txBody>
      </p:sp>
      <p:sp>
        <p:nvSpPr>
          <p:cNvPr id="482318" name="Freeform 14"/>
          <p:cNvSpPr>
            <a:spLocks/>
          </p:cNvSpPr>
          <p:nvPr/>
        </p:nvSpPr>
        <p:spPr bwMode="auto">
          <a:xfrm>
            <a:off x="3333750" y="5065713"/>
            <a:ext cx="3109913" cy="1587"/>
          </a:xfrm>
          <a:custGeom>
            <a:avLst/>
            <a:gdLst/>
            <a:ahLst/>
            <a:cxnLst>
              <a:cxn ang="0">
                <a:pos x="1959" y="0"/>
              </a:cxn>
              <a:cxn ang="0">
                <a:pos x="0" y="0"/>
              </a:cxn>
            </a:cxnLst>
            <a:rect l="0" t="0" r="r" b="b"/>
            <a:pathLst>
              <a:path w="1959" h="1">
                <a:moveTo>
                  <a:pt x="1959" y="0"/>
                </a:moveTo>
                <a:lnTo>
                  <a:pt x="0" y="0"/>
                </a:ln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wrap="none" anchor="ctr"/>
          <a:lstStyle/>
          <a:p>
            <a:endParaRPr lang="bg-BG"/>
          </a:p>
        </p:txBody>
      </p:sp>
      <p:sp>
        <p:nvSpPr>
          <p:cNvPr id="482319" name="Text Box 15"/>
          <p:cNvSpPr txBox="1">
            <a:spLocks noChangeArrowheads="1"/>
          </p:cNvSpPr>
          <p:nvPr/>
        </p:nvSpPr>
        <p:spPr bwMode="auto">
          <a:xfrm>
            <a:off x="3990975" y="5118100"/>
            <a:ext cx="188384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(unboxing)</a:t>
            </a:r>
            <a:endParaRPr lang="en-US" sz="2400" b="1" noProof="1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482320" name="Text Box 16"/>
          <p:cNvSpPr txBox="1">
            <a:spLocks noChangeArrowheads="1"/>
          </p:cNvSpPr>
          <p:nvPr/>
        </p:nvSpPr>
        <p:spPr bwMode="auto">
          <a:xfrm>
            <a:off x="3559175" y="4538663"/>
            <a:ext cx="279114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i2 = (</a:t>
            </a:r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</a:t>
            </a:r>
            <a:r>
              <a:rPr lang="en-US" sz="24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 obj;</a:t>
            </a:r>
          </a:p>
        </p:txBody>
      </p:sp>
      <p:sp>
        <p:nvSpPr>
          <p:cNvPr id="482321" name="Text Box 17"/>
          <p:cNvSpPr txBox="1">
            <a:spLocks noChangeArrowheads="1"/>
          </p:cNvSpPr>
          <p:nvPr/>
        </p:nvSpPr>
        <p:spPr bwMode="auto">
          <a:xfrm>
            <a:off x="1214438" y="3821112"/>
            <a:ext cx="1755737" cy="181588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i2=5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</a:pPr>
            <a:r>
              <a:rPr kumimoji="0"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(value-type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 in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stack)</a:t>
            </a:r>
          </a:p>
        </p:txBody>
      </p:sp>
      <p:sp>
        <p:nvSpPr>
          <p:cNvPr id="482322" name="Text Box 18"/>
          <p:cNvSpPr txBox="1">
            <a:spLocks noChangeArrowheads="1"/>
          </p:cNvSpPr>
          <p:nvPr/>
        </p:nvSpPr>
        <p:spPr bwMode="auto">
          <a:xfrm>
            <a:off x="1219200" y="1038225"/>
            <a:ext cx="105670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</a:t>
            </a:r>
            <a:endParaRPr kumimoji="0"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2323" name="Text Box 19"/>
          <p:cNvSpPr txBox="1">
            <a:spLocks noChangeArrowheads="1"/>
          </p:cNvSpPr>
          <p:nvPr/>
        </p:nvSpPr>
        <p:spPr bwMode="auto">
          <a:xfrm>
            <a:off x="6771805" y="1038225"/>
            <a:ext cx="1000595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sz="2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  <a:endParaRPr kumimoji="0"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2324" name="Text Box 20"/>
          <p:cNvSpPr txBox="1">
            <a:spLocks noChangeArrowheads="1"/>
          </p:cNvSpPr>
          <p:nvPr/>
        </p:nvSpPr>
        <p:spPr bwMode="auto">
          <a:xfrm>
            <a:off x="3740150" y="1811338"/>
            <a:ext cx="154401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 </a:t>
            </a:r>
            <a:r>
              <a:rPr kumimoji="0" lang="en-US" sz="24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i=5;</a:t>
            </a:r>
          </a:p>
        </p:txBody>
      </p:sp>
      <p:sp>
        <p:nvSpPr>
          <p:cNvPr id="482325" name="Text Box 21"/>
          <p:cNvSpPr txBox="1">
            <a:spLocks noChangeArrowheads="1"/>
          </p:cNvSpPr>
          <p:nvPr/>
        </p:nvSpPr>
        <p:spPr bwMode="auto">
          <a:xfrm>
            <a:off x="3940175" y="3698875"/>
            <a:ext cx="1374094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</a:t>
            </a:r>
            <a:r>
              <a:rPr lang="en-US" sz="24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i2;</a:t>
            </a:r>
          </a:p>
        </p:txBody>
      </p:sp>
    </p:spTree>
    <p:extLst>
      <p:ext uri="{BB962C8B-B14F-4D97-AF65-F5344CB8AC3E}">
        <p14:creationId xmlns:p14="http://schemas.microsoft.com/office/powerpoint/2010/main" val="10309169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Boxing and Unboxing </a:t>
            </a:r>
            <a:r>
              <a:rPr lang="en-US" sz="3600" dirty="0" smtClean="0"/>
              <a:t>– Example</a:t>
            </a:r>
            <a:r>
              <a:rPr lang="ru-RU" sz="3600" dirty="0" smtClean="0"/>
              <a:t> </a:t>
            </a:r>
            <a:endParaRPr lang="bg-BG" sz="3600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54</a:t>
            </a:fld>
            <a:endParaRPr lang="en-US" sz="1100" dirty="0"/>
          </a:p>
        </p:txBody>
      </p:sp>
      <p:sp>
        <p:nvSpPr>
          <p:cNvPr id="479235" name="Rectangle 3"/>
          <p:cNvSpPr>
            <a:spLocks noChangeArrowheads="1"/>
          </p:cNvSpPr>
          <p:nvPr/>
        </p:nvSpPr>
        <p:spPr bwMode="auto">
          <a:xfrm>
            <a:off x="468313" y="1066800"/>
            <a:ext cx="8208962" cy="53245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TestBoxingUnboxing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void Main()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 value1 = 1;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object obj = value1; // boxing performed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value1 = 12345; // only stack value is changed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 value2 = (int)obj;  // unboxing performed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Console.WriteLine(value2); // prints 1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long value3 = (long) (int) obj; // unboxing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long value4 = (long) obj; // InvalidCastException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65645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http://desktop.freewallpaper4.me/view/original/3113/abstract-spirit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280" y="3733800"/>
            <a:ext cx="3855720" cy="24098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314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90600"/>
            <a:ext cx="8229600" cy="19050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Boxing and Unboxing Primitive Types</a:t>
            </a:r>
            <a:endParaRPr lang="en-US" noProof="1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57200" y="2971799"/>
            <a:ext cx="8229600" cy="569120"/>
          </a:xfrm>
        </p:spPr>
        <p:txBody>
          <a:bodyPr/>
          <a:lstStyle/>
          <a:p>
            <a:r>
              <a:rPr smtClean="0"/>
              <a:t>Live Demo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242935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Boxing and Unboxing </a:t>
            </a:r>
            <a:r>
              <a:rPr lang="en-US" sz="3600" dirty="0" smtClean="0"/>
              <a:t>– Example 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56</a:t>
            </a:fld>
            <a:endParaRPr lang="en-US" sz="1100" dirty="0"/>
          </a:p>
        </p:txBody>
      </p:sp>
      <p:sp>
        <p:nvSpPr>
          <p:cNvPr id="488451" name="Rectangle 3"/>
          <p:cNvSpPr>
            <a:spLocks noChangeArrowheads="1"/>
          </p:cNvSpPr>
          <p:nvPr/>
        </p:nvSpPr>
        <p:spPr bwMode="auto">
          <a:xfrm>
            <a:off x="633413" y="1076265"/>
            <a:ext cx="7900988" cy="53245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 IMovable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void Move(int x, int y)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Very bad practice! Structures should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contain no logic, but only data!</a:t>
            </a:r>
          </a:p>
          <a:p>
            <a:pPr eaLnBrk="0" hangingPunct="0">
              <a:lnSpc>
                <a:spcPct val="10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struct Point : IMovable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x, y;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Move(int x, int y)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this.x += x;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this.y += y;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56027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http://www.mainstreammarketing.ca/images/abstrac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990599"/>
            <a:ext cx="4114800" cy="1914525"/>
          </a:xfrm>
          <a:prstGeom prst="roundRect">
            <a:avLst>
              <a:gd name="adj" fmla="val 560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25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71600" y="3205162"/>
            <a:ext cx="6400800" cy="1671638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Boxing and Unboxing Custom Types</a:t>
            </a:r>
            <a:endParaRPr lang="en-US" noProof="1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752600" y="5069680"/>
            <a:ext cx="5638800" cy="569120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908563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4" name="Picture 4" descr="http://realtorgloria.com/images/small/passing-key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676400"/>
            <a:ext cx="2286000" cy="1524001"/>
          </a:xfrm>
          <a:prstGeom prst="roundRect">
            <a:avLst>
              <a:gd name="adj" fmla="val 421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027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3962401"/>
            <a:ext cx="8229600" cy="685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Passing Parameters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57200" y="4917280"/>
            <a:ext cx="8229600" cy="569120"/>
          </a:xfrm>
        </p:spPr>
        <p:txBody>
          <a:bodyPr/>
          <a:lstStyle/>
          <a:p>
            <a:r>
              <a:rPr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ref</a:t>
            </a:r>
            <a:r>
              <a:rPr smtClean="0"/>
              <a:t> and </a:t>
            </a:r>
            <a:r>
              <a:rPr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out</a:t>
            </a:r>
            <a:r>
              <a:rPr smtClean="0"/>
              <a:t> Keywords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666991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Parameters</a:t>
            </a:r>
            <a:endParaRPr lang="bg-BG" dirty="0"/>
          </a:p>
        </p:txBody>
      </p:sp>
      <p:sp>
        <p:nvSpPr>
          <p:cNvPr id="4904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Parameters can be passed in several ways to the methods: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in</a:t>
            </a:r>
            <a:r>
              <a:rPr lang="en-US" dirty="0"/>
              <a:t> (default)</a:t>
            </a:r>
            <a:endParaRPr lang="bg-BG" dirty="0"/>
          </a:p>
          <a:p>
            <a:pPr lvl="2">
              <a:lnSpc>
                <a:spcPct val="100000"/>
              </a:lnSpc>
            </a:pPr>
            <a:r>
              <a:rPr lang="en-US" dirty="0"/>
              <a:t>Passing value for</a:t>
            </a:r>
            <a:r>
              <a:rPr lang="bg-BG" dirty="0"/>
              <a:t> </a:t>
            </a:r>
            <a:r>
              <a:rPr lang="en-US" dirty="0"/>
              <a:t>value types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Passing heap address for</a:t>
            </a:r>
            <a:r>
              <a:rPr lang="bg-BG" dirty="0"/>
              <a:t> </a:t>
            </a:r>
            <a:r>
              <a:rPr lang="en-US" dirty="0"/>
              <a:t>reference types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out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Passed by stack address for both</a:t>
            </a:r>
            <a:r>
              <a:rPr lang="bg-BG" dirty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value types and</a:t>
            </a:r>
            <a:r>
              <a:rPr lang="bg-BG" dirty="0"/>
              <a:t> </a:t>
            </a:r>
            <a:r>
              <a:rPr lang="en-US" dirty="0"/>
              <a:t>reference types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The initialization can be done by the called method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59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641288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What is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CTS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60198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.NET Common Type System (CTS)</a:t>
            </a:r>
          </a:p>
          <a:p>
            <a:pPr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Defines CLR supported</a:t>
            </a:r>
          </a:p>
          <a:p>
            <a:pPr lvl="1"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Data types </a:t>
            </a:r>
          </a:p>
          <a:p>
            <a:pPr lvl="1"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Operations performed on them</a:t>
            </a:r>
          </a:p>
          <a:p>
            <a:pPr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Extends the compatibility between different .NET languages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Supports two types of data</a:t>
            </a:r>
          </a:p>
          <a:p>
            <a:pPr lvl="1"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Value types</a:t>
            </a:r>
          </a:p>
          <a:p>
            <a:pPr lvl="1"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Reference types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All data types are inheritors of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System.Object</a:t>
            </a:r>
            <a:endParaRPr lang="bg-BG" sz="2800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5" name="Picture 8" descr="http://images2.wikia.nocookie.net/__cb20120204043720/battlefordreamisland/images/c/c0/Bubble_Icon.png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752600"/>
            <a:ext cx="1193382" cy="1143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://images2.wikia.nocookie.net/__cb20120204043720/battlefordreamisland/images/c/c0/Bubble_Icon.png"/>
          <p:cNvPicPr>
            <a:picLocks noChangeAspect="1" noChangeArrowheads="1"/>
          </p:cNvPicPr>
          <p:nvPr/>
        </p:nvPicPr>
        <p:blipFill>
          <a:blip r:embed="rId4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326" y="1673982"/>
            <a:ext cx="985544" cy="94393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://images2.wikia.nocookie.net/__cb20120204043720/battlefordreamisland/images/c/c0/Bubble_Icon.png"/>
          <p:cNvPicPr>
            <a:picLocks noChangeAspect="1" noChangeArrowheads="1"/>
          </p:cNvPicPr>
          <p:nvPr/>
        </p:nvPicPr>
        <p:blipFill>
          <a:blip r:embed="rId5" cstate="screen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970" y="1219200"/>
            <a:ext cx="803928" cy="76998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15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Passing Parameters</a:t>
            </a:r>
            <a:endParaRPr lang="bg-BG"/>
          </a:p>
        </p:txBody>
      </p:sp>
      <p:sp>
        <p:nvSpPr>
          <p:cNvPr id="533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Parameters can be passed in several ways to the methods: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ref</a:t>
            </a:r>
            <a:endParaRPr lang="bg-BG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 lvl="2">
              <a:lnSpc>
                <a:spcPct val="100000"/>
              </a:lnSpc>
            </a:pPr>
            <a:r>
              <a:rPr lang="en-US" dirty="0"/>
              <a:t>Passed by stack address for both </a:t>
            </a:r>
            <a:r>
              <a:rPr lang="en-US" dirty="0" smtClean="0"/>
              <a:t>value </a:t>
            </a:r>
            <a:r>
              <a:rPr lang="en-US" dirty="0"/>
              <a:t>types and reference types</a:t>
            </a:r>
            <a:endParaRPr lang="bg-BG" dirty="0"/>
          </a:p>
          <a:p>
            <a:pPr lvl="2">
              <a:lnSpc>
                <a:spcPct val="100000"/>
              </a:lnSpc>
            </a:pPr>
            <a:r>
              <a:rPr lang="en-US" dirty="0"/>
              <a:t>Initialization can't be done by the </a:t>
            </a:r>
            <a:r>
              <a:rPr lang="en-US" dirty="0" smtClean="0"/>
              <a:t>called </a:t>
            </a:r>
            <a:r>
              <a:rPr lang="en-US" dirty="0"/>
              <a:t>method</a:t>
            </a:r>
            <a:r>
              <a:rPr lang="bg-BG" dirty="0"/>
              <a:t> – </a:t>
            </a:r>
            <a:r>
              <a:rPr lang="en-US" dirty="0"/>
              <a:t>access is for read </a:t>
            </a:r>
            <a:r>
              <a:rPr lang="en-US" dirty="0" smtClean="0"/>
              <a:t>and </a:t>
            </a:r>
            <a:r>
              <a:rPr lang="en-US" dirty="0"/>
              <a:t>write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60</a:t>
            </a:fld>
            <a:endParaRPr lang="en-US" sz="1100" dirty="0"/>
          </a:p>
        </p:txBody>
      </p:sp>
      <p:pic>
        <p:nvPicPr>
          <p:cNvPr id="26626" name="Picture 2" descr="http://www.mindfulness.co.za/images/peblestac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800600"/>
            <a:ext cx="1905000" cy="16668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76805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ChangeArrowheads="1"/>
          </p:cNvSpPr>
          <p:nvPr/>
        </p:nvSpPr>
        <p:spPr bwMode="auto">
          <a:xfrm>
            <a:off x="582613" y="990600"/>
            <a:ext cx="7951788" cy="5638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Student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static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IncorrectModifyStudent(Student student)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student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Student("Changed: " + student.name);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ModifyStudent(ref Student student)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student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Student("Changed: " + student.name);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Main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= new Student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("Ivaylo");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Console.WriteLine(s.name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Ivaylo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IncorrectModifyStudent(s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Console.WriteLine(s.name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Ivaylo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ModifyStudent(ref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Console.WriteLine(s.name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Changed: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Ivaylo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94595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  <a:effectLst>
            <a:outerShdw dist="17961" dir="2700000" algn="ctr" rotWithShape="0">
              <a:schemeClr val="bg2"/>
            </a:outerShdw>
          </a:effectLst>
        </p:spPr>
        <p:txBody>
          <a:bodyPr anchor="t"/>
          <a:lstStyle/>
          <a:p>
            <a:r>
              <a:rPr lang="en-US" sz="3600" dirty="0"/>
              <a:t>ref Parameters</a:t>
            </a:r>
            <a:r>
              <a:rPr lang="bg-BG" sz="3600" dirty="0"/>
              <a:t> – </a:t>
            </a:r>
            <a:r>
              <a:rPr lang="en-US" sz="3600" dirty="0"/>
              <a:t>Example</a:t>
            </a:r>
            <a:endParaRPr lang="bg-BG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61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18877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90800" y="2133600"/>
            <a:ext cx="6553200" cy="685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ref Parameters</a:t>
            </a:r>
            <a:endParaRPr lang="en-US" noProof="1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590800" y="3088479"/>
            <a:ext cx="6553200" cy="569120"/>
          </a:xfrm>
        </p:spPr>
        <p:txBody>
          <a:bodyPr/>
          <a:lstStyle/>
          <a:p>
            <a:r>
              <a:rPr smtClean="0"/>
              <a:t>Live Demo</a:t>
            </a:r>
            <a:endParaRPr lang="bg-BG" dirty="0"/>
          </a:p>
        </p:txBody>
      </p:sp>
      <p:pic>
        <p:nvPicPr>
          <p:cNvPr id="22530" name="Picture 2" descr="http://www.ddb-tech.com/pro/basic-technical-parameter/8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962400"/>
            <a:ext cx="3627119" cy="18288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567011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8" name="Rectangle 2"/>
          <p:cNvSpPr>
            <a:spLocks noChangeArrowheads="1"/>
          </p:cNvSpPr>
          <p:nvPr/>
        </p:nvSpPr>
        <p:spPr bwMode="auto">
          <a:xfrm>
            <a:off x="533400" y="914400"/>
            <a:ext cx="8077200" cy="56323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TestOutParameters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static void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Main()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Rectangle rect = new Rectangle(5, 10, 12, 8);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Point location;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Dimensions dimensions;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Location and dimension are not pre-initialized!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rect.GetLocationAndDimensions(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out location, out dimensions);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Console.WriteLine("({0}, {1}, {2}, {3})",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location.x, location.y,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dimensions.width, dimensions.height);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Result: (5, 10, 12, 8)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007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Parameters</a:t>
            </a:r>
            <a:r>
              <a:rPr lang="bg-BG" dirty="0"/>
              <a:t> – </a:t>
            </a:r>
            <a:r>
              <a:rPr lang="en-US" dirty="0"/>
              <a:t>Example</a:t>
            </a:r>
            <a:endParaRPr lang="bg-BG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63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914826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3962400"/>
            <a:ext cx="5638800" cy="685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out Parameters</a:t>
            </a:r>
            <a:endParaRPr lang="en-US" noProof="1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0" y="4764879"/>
            <a:ext cx="6248400" cy="569120"/>
          </a:xfrm>
        </p:spPr>
        <p:txBody>
          <a:bodyPr/>
          <a:lstStyle/>
          <a:p>
            <a:r>
              <a:rPr smtClean="0"/>
              <a:t>Live Demo</a:t>
            </a:r>
            <a:endParaRPr lang="bg-BG" dirty="0"/>
          </a:p>
        </p:txBody>
      </p:sp>
      <p:pic>
        <p:nvPicPr>
          <p:cNvPr id="18434" name="Picture 2" descr="http://i7.photobucket.com/albums/y263/smurf4christ/hand_reaching_out_small-1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762000"/>
            <a:ext cx="2133600" cy="2667000"/>
          </a:xfrm>
          <a:prstGeom prst="roundRect">
            <a:avLst>
              <a:gd name="adj" fmla="val 4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566862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Common Type System</a:t>
            </a:r>
            <a:endParaRPr lang="en-US" dirty="0"/>
          </a:p>
        </p:txBody>
      </p:sp>
      <p:sp>
        <p:nvSpPr>
          <p:cNvPr id="7" name="Text Placeholder 6"/>
          <p:cNvSpPr txBox="1">
            <a:spLocks noGrp="1"/>
          </p:cNvSpPr>
          <p:nvPr>
            <p:ph type="body" sz="quarter" idx="10"/>
          </p:nvPr>
        </p:nvSpPr>
        <p:spPr>
          <a:xfrm>
            <a:off x="5410200" y="6400800"/>
            <a:ext cx="3615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 algn="r"/>
            <a:r>
              <a:rPr lang="en-US" sz="1800" b="1" dirty="0" smtClean="0">
                <a:hlinkClick r:id="rId2"/>
              </a:rPr>
              <a:t>http://academy.telerik.com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495586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.NET CTS Types Hierarchy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6144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15" y="1321535"/>
            <a:ext cx="8214288" cy="481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853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47800"/>
            <a:ext cx="8229600" cy="6858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System.Object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Type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2704078"/>
            <a:ext cx="3028950" cy="3391922"/>
          </a:xfrm>
          <a:prstGeom prst="roundRect">
            <a:avLst>
              <a:gd name="adj" fmla="val 5056"/>
            </a:avLst>
          </a:prstGeom>
          <a:effectLst>
            <a:softEdge rad="127000"/>
          </a:effectLst>
        </p:spPr>
      </p:pic>
      <p:pic>
        <p:nvPicPr>
          <p:cNvPr id="1026" name="Picture 2" descr="http://cdn1.iconfinder.com/data/icons/IS_programmers_icon_pack_vol2/512/object.png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319">
            <a:off x="5638800" y="3365778"/>
            <a:ext cx="2362200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upload.wikimedia.org/wikipedia/commons/1/15/Water-elpot-transparent-3D-balls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68481">
            <a:off x="722017" y="3051692"/>
            <a:ext cx="2943902" cy="2736118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57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System.Object Type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Base class for each</a:t>
            </a:r>
            <a:r>
              <a:rPr lang="bg-BG" dirty="0" smtClean="0"/>
              <a:t> .NET</a:t>
            </a:r>
            <a:r>
              <a:rPr lang="en-US" dirty="0" smtClean="0"/>
              <a:t> type</a:t>
            </a:r>
            <a:endParaRPr lang="bg-BG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Inherited by default when</a:t>
            </a:r>
            <a:br>
              <a:rPr lang="en-US" dirty="0" smtClean="0"/>
            </a:br>
            <a:r>
              <a:rPr lang="en-US" dirty="0" smtClean="0"/>
              <a:t>a new type is defined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Important virtual methods</a:t>
            </a:r>
            <a:r>
              <a:rPr lang="bg-BG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Equals</a:t>
            </a:r>
            <a:r>
              <a:rPr lang="bg-BG" sz="2800" dirty="0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bg-BG" dirty="0" smtClean="0"/>
              <a:t> – </a:t>
            </a:r>
            <a:r>
              <a:rPr lang="en-US" dirty="0" smtClean="0"/>
              <a:t>comparison with other object</a:t>
            </a:r>
            <a:endParaRPr lang="bg-BG" dirty="0" smtClean="0"/>
          </a:p>
          <a:p>
            <a:pPr lvl="1">
              <a:lnSpc>
                <a:spcPct val="100000"/>
              </a:lnSpc>
            </a:pPr>
            <a:r>
              <a:rPr lang="bg-BG" sz="2800" dirty="0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ToString()</a:t>
            </a:r>
            <a:r>
              <a:rPr lang="bg-BG" dirty="0" smtClean="0"/>
              <a:t> – </a:t>
            </a:r>
            <a:r>
              <a:rPr lang="en-US" dirty="0" smtClean="0"/>
              <a:t>represents the object as a string</a:t>
            </a:r>
            <a:endParaRPr lang="bg-BG" dirty="0" smtClean="0"/>
          </a:p>
          <a:p>
            <a:pPr lvl="1">
              <a:lnSpc>
                <a:spcPct val="100000"/>
              </a:lnSpc>
            </a:pPr>
            <a:r>
              <a:rPr lang="bg-BG" sz="2800" dirty="0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GetHashCode()</a:t>
            </a:r>
            <a:r>
              <a:rPr lang="bg-BG" dirty="0" smtClean="0"/>
              <a:t> – </a:t>
            </a:r>
            <a:r>
              <a:rPr lang="en-US" dirty="0" smtClean="0"/>
              <a:t>evaluates the hash </a:t>
            </a:r>
            <a:br>
              <a:rPr lang="en-US" dirty="0" smtClean="0"/>
            </a:br>
            <a:r>
              <a:rPr lang="en-US" dirty="0" smtClean="0"/>
              <a:t>code (used with hash-tables)</a:t>
            </a:r>
            <a:endParaRPr lang="bg-BG" dirty="0" smtClean="0"/>
          </a:p>
          <a:p>
            <a:pPr lvl="1">
              <a:lnSpc>
                <a:spcPct val="100000"/>
              </a:lnSpc>
            </a:pPr>
            <a:r>
              <a:rPr lang="bg-BG" sz="2800" dirty="0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Finalize()</a:t>
            </a:r>
            <a:r>
              <a:rPr lang="bg-BG" dirty="0" smtClean="0"/>
              <a:t> –</a:t>
            </a:r>
            <a:r>
              <a:rPr lang="en-US" dirty="0" smtClean="0"/>
              <a:t> used for clean up purposes when an object is disposed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203" y="1073143"/>
            <a:ext cx="1899616" cy="2127257"/>
          </a:xfrm>
          <a:prstGeom prst="roundRect">
            <a:avLst>
              <a:gd name="adj" fmla="val 5056"/>
            </a:avLst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67688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f5c0ed1f3aaa5b921b3638c123e4eb489bc123"/>
</p:tagLst>
</file>

<file path=ppt/theme/theme1.xml><?xml version="1.0" encoding="utf-8"?>
<a:theme xmlns:a="http://schemas.openxmlformats.org/drawingml/2006/main" name="Telerik Academy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Deluxe</Template>
  <TotalTime>3525</TotalTime>
  <Words>2766</Words>
  <Application>Microsoft Office PowerPoint</Application>
  <PresentationFormat>On-screen Show (4:3)</PresentationFormat>
  <Paragraphs>655</Paragraphs>
  <Slides>65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Telerik Academy</vt:lpstr>
      <vt:lpstr>Common Type System</vt:lpstr>
      <vt:lpstr>Table of Contents</vt:lpstr>
      <vt:lpstr>Table of Contents (2)</vt:lpstr>
      <vt:lpstr>What is Common Type System (CTS)?</vt:lpstr>
      <vt:lpstr>Inside .NET Framework</vt:lpstr>
      <vt:lpstr>What is CTS?</vt:lpstr>
      <vt:lpstr>.NET CTS Types Hierarchy </vt:lpstr>
      <vt:lpstr>The  System.Object Type</vt:lpstr>
      <vt:lpstr>System.Object Type </vt:lpstr>
      <vt:lpstr>Overriding the Virtual Methods in System.Object</vt:lpstr>
      <vt:lpstr>Overriding System.Object's Virtual Methods</vt:lpstr>
      <vt:lpstr>Overriding System.Object Methods – Example</vt:lpstr>
      <vt:lpstr>Overriding System.Object Methods – Example (2)</vt:lpstr>
      <vt:lpstr>Overriding the Virtual Methods in System.Object</vt:lpstr>
      <vt:lpstr>More About System.Object</vt:lpstr>
      <vt:lpstr>is and as operators</vt:lpstr>
      <vt:lpstr>Type Operators in C#</vt:lpstr>
      <vt:lpstr>Operators is and as – Example</vt:lpstr>
      <vt:lpstr>Operators is and as – Example (2)</vt:lpstr>
      <vt:lpstr>Operators is and as</vt:lpstr>
      <vt:lpstr>Object Cloning</vt:lpstr>
      <vt:lpstr>Object Cloning</vt:lpstr>
      <vt:lpstr>Object Cloning (2)</vt:lpstr>
      <vt:lpstr>Object Cloning – Example</vt:lpstr>
      <vt:lpstr>Object Cloning – Example (2)</vt:lpstr>
      <vt:lpstr>Deep and Shallow Object Cloning</vt:lpstr>
      <vt:lpstr>The Interface IComparable&lt;T&gt;</vt:lpstr>
      <vt:lpstr>IComparable&lt;T&gt; Interface</vt:lpstr>
      <vt:lpstr>IComparable&lt;T&gt; – Example</vt:lpstr>
      <vt:lpstr>Implementing IComparable&lt;T&gt;</vt:lpstr>
      <vt:lpstr>The IEnumerable&lt;T&gt; Interface</vt:lpstr>
      <vt:lpstr>IEnumerable&lt;T&gt;</vt:lpstr>
      <vt:lpstr>IEnumerator&lt;T&gt;</vt:lpstr>
      <vt:lpstr>Yield Return in C#</vt:lpstr>
      <vt:lpstr>Implementing IEnumerable&lt;T&gt;</vt:lpstr>
      <vt:lpstr>Value Types</vt:lpstr>
      <vt:lpstr>Value Types</vt:lpstr>
      <vt:lpstr>Value Types (2)</vt:lpstr>
      <vt:lpstr>Reference Types</vt:lpstr>
      <vt:lpstr>Reference Types</vt:lpstr>
      <vt:lpstr>Reference Types (2)</vt:lpstr>
      <vt:lpstr>Value vs. Reference Types</vt:lpstr>
      <vt:lpstr>Assigning Values</vt:lpstr>
      <vt:lpstr>Memory Location</vt:lpstr>
      <vt:lpstr>Values</vt:lpstr>
      <vt:lpstr>Value and Reference Types - Example </vt:lpstr>
      <vt:lpstr>Types, Variables and Memory</vt:lpstr>
      <vt:lpstr>Value and Reference Types</vt:lpstr>
      <vt:lpstr>Boxing and Unboxing</vt:lpstr>
      <vt:lpstr>Boxing and Unboxing</vt:lpstr>
      <vt:lpstr>Boxing</vt:lpstr>
      <vt:lpstr>Unboxing</vt:lpstr>
      <vt:lpstr>Boxing Value Types</vt:lpstr>
      <vt:lpstr>Boxing and Unboxing – Example </vt:lpstr>
      <vt:lpstr>Boxing and Unboxing Primitive Types</vt:lpstr>
      <vt:lpstr>Boxing and Unboxing – Example </vt:lpstr>
      <vt:lpstr>Boxing and Unboxing Custom Types</vt:lpstr>
      <vt:lpstr>Passing Parameters</vt:lpstr>
      <vt:lpstr>Passing Parameters</vt:lpstr>
      <vt:lpstr>Passing Parameters</vt:lpstr>
      <vt:lpstr>ref Parameters – Example</vt:lpstr>
      <vt:lpstr>ref Parameters</vt:lpstr>
      <vt:lpstr>out Parameters – Example</vt:lpstr>
      <vt:lpstr>out Parameters</vt:lpstr>
      <vt:lpstr>Common Type System</vt:lpstr>
    </vt:vector>
  </TitlesOfParts>
  <Company>Telerik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.NET, CTS, Common Type System</dc:title>
  <dc:subject>Telerik Software Academy</dc:subject>
  <dc:creator>Telerik Academy</dc:creator>
  <cp:keywords>C#, course, telerik software academy, free courses for developers, OOP, object-oriented programming, CTS</cp:keywords>
  <cp:lastModifiedBy>Ivaylo Kenov</cp:lastModifiedBy>
  <cp:revision>667</cp:revision>
  <dcterms:created xsi:type="dcterms:W3CDTF">2007-12-08T16:03:35Z</dcterms:created>
  <dcterms:modified xsi:type="dcterms:W3CDTF">2015-03-27T10:53:50Z</dcterms:modified>
  <cp:category>software engineering</cp:category>
</cp:coreProperties>
</file>